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Figtree"/>
      <p:regular r:id="rId23"/>
      <p:bold r:id="rId24"/>
      <p:italic r:id="rId25"/>
      <p:boldItalic r:id="rId26"/>
    </p:embeddedFont>
    <p:embeddedFont>
      <p:font typeface="Merriweather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Figtree-bold.fntdata"/><Relationship Id="rId23" Type="http://schemas.openxmlformats.org/officeDocument/2006/relationships/font" Target="fonts/Figtre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Figtree-boldItalic.fntdata"/><Relationship Id="rId25" Type="http://schemas.openxmlformats.org/officeDocument/2006/relationships/font" Target="fonts/Figtree-italic.fntdata"/><Relationship Id="rId28" Type="http://schemas.openxmlformats.org/officeDocument/2006/relationships/font" Target="fonts/Merriweather-bold.fntdata"/><Relationship Id="rId27" Type="http://schemas.openxmlformats.org/officeDocument/2006/relationships/font" Target="fonts/Merriweather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erriweather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Merriweather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248b437745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Ethical:</a:t>
            </a:r>
            <a:r>
              <a:rPr lang="en-IN">
                <a:solidFill>
                  <a:schemeClr val="dk1"/>
                </a:solidFill>
              </a:rPr>
              <a:t> Equal access is a fundamental right.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Legal:</a:t>
            </a:r>
            <a:r>
              <a:rPr lang="en-IN">
                <a:solidFill>
                  <a:schemeClr val="dk1"/>
                </a:solidFill>
              </a:rPr>
              <a:t> Avoid lawsuits by complying with accessibility standards (e.g., WCAG, ADA).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Practical:</a:t>
            </a:r>
            <a:r>
              <a:rPr lang="en-IN">
                <a:solidFill>
                  <a:schemeClr val="dk1"/>
                </a:solidFill>
              </a:rPr>
              <a:t> Expands your audience; 15% of the global population has disabilities.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SEO Benefits:</a:t>
            </a:r>
            <a:r>
              <a:rPr lang="en-IN">
                <a:solidFill>
                  <a:schemeClr val="dk1"/>
                </a:solidFill>
              </a:rPr>
              <a:t> Improves site ranking and visibility.</a:t>
            </a:r>
            <a:endParaRPr/>
          </a:p>
        </p:txBody>
      </p:sp>
      <p:sp>
        <p:nvSpPr>
          <p:cNvPr id="142" name="Google Shape;142;g3248b437745_0_1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248b43774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Ethical:</a:t>
            </a:r>
            <a:r>
              <a:rPr lang="en-IN">
                <a:solidFill>
                  <a:schemeClr val="dk1"/>
                </a:solidFill>
              </a:rPr>
              <a:t> Equal access is a fundamental right.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Legal:</a:t>
            </a:r>
            <a:r>
              <a:rPr lang="en-IN">
                <a:solidFill>
                  <a:schemeClr val="dk1"/>
                </a:solidFill>
              </a:rPr>
              <a:t> Avoid lawsuits by complying with accessibility standards (e.g., WCAG, ADA).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Practical:</a:t>
            </a:r>
            <a:r>
              <a:rPr lang="en-IN">
                <a:solidFill>
                  <a:schemeClr val="dk1"/>
                </a:solidFill>
              </a:rPr>
              <a:t> Expands your audience; 15% of the global population has disabilities.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SEO Benefits:</a:t>
            </a:r>
            <a:r>
              <a:rPr lang="en-IN">
                <a:solidFill>
                  <a:schemeClr val="dk1"/>
                </a:solidFill>
              </a:rPr>
              <a:t> Improves site ranking and visibility.</a:t>
            </a:r>
            <a:endParaRPr/>
          </a:p>
        </p:txBody>
      </p:sp>
      <p:sp>
        <p:nvSpPr>
          <p:cNvPr id="147" name="Google Shape;147;g3248b437745_0_1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48b437745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Ethical:</a:t>
            </a:r>
            <a:r>
              <a:rPr lang="en-IN">
                <a:solidFill>
                  <a:schemeClr val="dk1"/>
                </a:solidFill>
              </a:rPr>
              <a:t> Equal access is a fundamental right.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Legal:</a:t>
            </a:r>
            <a:r>
              <a:rPr lang="en-IN">
                <a:solidFill>
                  <a:schemeClr val="dk1"/>
                </a:solidFill>
              </a:rPr>
              <a:t> Avoid lawsuits by complying with accessibility standards (e.g., WCAG, ADA).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Practical:</a:t>
            </a:r>
            <a:r>
              <a:rPr lang="en-IN">
                <a:solidFill>
                  <a:schemeClr val="dk1"/>
                </a:solidFill>
              </a:rPr>
              <a:t> Expands your audience; 15% of the global population has disabilities.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SEO Benefits:</a:t>
            </a:r>
            <a:r>
              <a:rPr lang="en-IN">
                <a:solidFill>
                  <a:schemeClr val="dk1"/>
                </a:solidFill>
              </a:rPr>
              <a:t> Improves site ranking and visibility.</a:t>
            </a:r>
            <a:endParaRPr/>
          </a:p>
        </p:txBody>
      </p:sp>
      <p:sp>
        <p:nvSpPr>
          <p:cNvPr id="152" name="Google Shape;152;g3248b437745_0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48b437745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Ethical:</a:t>
            </a:r>
            <a:r>
              <a:rPr lang="en-IN">
                <a:solidFill>
                  <a:schemeClr val="dk1"/>
                </a:solidFill>
              </a:rPr>
              <a:t> Equal access is a fundamental right.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Legal:</a:t>
            </a:r>
            <a:r>
              <a:rPr lang="en-IN">
                <a:solidFill>
                  <a:schemeClr val="dk1"/>
                </a:solidFill>
              </a:rPr>
              <a:t> Avoid lawsuits by complying with accessibility standards (e.g., WCAG, ADA).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Practical:</a:t>
            </a:r>
            <a:r>
              <a:rPr lang="en-IN">
                <a:solidFill>
                  <a:schemeClr val="dk1"/>
                </a:solidFill>
              </a:rPr>
              <a:t> Expands your audience; 15% of the global population has disabilities.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SEO Benefits:</a:t>
            </a:r>
            <a:r>
              <a:rPr lang="en-IN">
                <a:solidFill>
                  <a:schemeClr val="dk1"/>
                </a:solidFill>
              </a:rPr>
              <a:t> Improves site ranking and visibility.</a:t>
            </a:r>
            <a:endParaRPr/>
          </a:p>
        </p:txBody>
      </p:sp>
      <p:sp>
        <p:nvSpPr>
          <p:cNvPr id="157" name="Google Shape;157;g3248b437745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248b437745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Ethical:</a:t>
            </a:r>
            <a:r>
              <a:rPr lang="en-IN">
                <a:solidFill>
                  <a:schemeClr val="dk1"/>
                </a:solidFill>
              </a:rPr>
              <a:t> Equal access is a fundamental right.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Legal:</a:t>
            </a:r>
            <a:r>
              <a:rPr lang="en-IN">
                <a:solidFill>
                  <a:schemeClr val="dk1"/>
                </a:solidFill>
              </a:rPr>
              <a:t> Avoid lawsuits by complying with accessibility standards (e.g., WCAG, ADA).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Practical:</a:t>
            </a:r>
            <a:r>
              <a:rPr lang="en-IN">
                <a:solidFill>
                  <a:schemeClr val="dk1"/>
                </a:solidFill>
              </a:rPr>
              <a:t> Expands your audience; 15% of the global population has disabilities.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SEO Benefits:</a:t>
            </a:r>
            <a:r>
              <a:rPr lang="en-IN">
                <a:solidFill>
                  <a:schemeClr val="dk1"/>
                </a:solidFill>
              </a:rPr>
              <a:t> Improves site ranking and visibility.</a:t>
            </a:r>
            <a:endParaRPr/>
          </a:p>
        </p:txBody>
      </p:sp>
      <p:sp>
        <p:nvSpPr>
          <p:cNvPr id="162" name="Google Shape;162;g3248b437745_0_1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48b437745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Ethical:</a:t>
            </a:r>
            <a:r>
              <a:rPr lang="en-IN">
                <a:solidFill>
                  <a:schemeClr val="dk1"/>
                </a:solidFill>
              </a:rPr>
              <a:t> Equal access is a fundamental right.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Legal:</a:t>
            </a:r>
            <a:r>
              <a:rPr lang="en-IN">
                <a:solidFill>
                  <a:schemeClr val="dk1"/>
                </a:solidFill>
              </a:rPr>
              <a:t> Avoid lawsuits by complying with accessibility standards (e.g., WCAG, ADA).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Practical:</a:t>
            </a:r>
            <a:r>
              <a:rPr lang="en-IN">
                <a:solidFill>
                  <a:schemeClr val="dk1"/>
                </a:solidFill>
              </a:rPr>
              <a:t> Expands your audience; 15% of the global population has disabilities.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SEO Benefits:</a:t>
            </a:r>
            <a:r>
              <a:rPr lang="en-IN">
                <a:solidFill>
                  <a:schemeClr val="dk1"/>
                </a:solidFill>
              </a:rPr>
              <a:t> Improves site ranking and visibility.</a:t>
            </a:r>
            <a:endParaRPr/>
          </a:p>
        </p:txBody>
      </p:sp>
      <p:sp>
        <p:nvSpPr>
          <p:cNvPr id="167" name="Google Shape;167;g3248b437745_0_1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248b437745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Ethical:</a:t>
            </a:r>
            <a:r>
              <a:rPr lang="en-IN">
                <a:solidFill>
                  <a:schemeClr val="dk1"/>
                </a:solidFill>
              </a:rPr>
              <a:t> Equal access is a fundamental right.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Legal:</a:t>
            </a:r>
            <a:r>
              <a:rPr lang="en-IN">
                <a:solidFill>
                  <a:schemeClr val="dk1"/>
                </a:solidFill>
              </a:rPr>
              <a:t> Avoid lawsuits by complying with accessibility standards (e.g., WCAG, ADA).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Practical:</a:t>
            </a:r>
            <a:r>
              <a:rPr lang="en-IN">
                <a:solidFill>
                  <a:schemeClr val="dk1"/>
                </a:solidFill>
              </a:rPr>
              <a:t> Expands your audience; 15% of the global population has disabilities.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SEO Benefits:</a:t>
            </a:r>
            <a:r>
              <a:rPr lang="en-IN">
                <a:solidFill>
                  <a:schemeClr val="dk1"/>
                </a:solidFill>
              </a:rPr>
              <a:t> Improves site ranking and visibility.</a:t>
            </a:r>
            <a:endParaRPr/>
          </a:p>
        </p:txBody>
      </p:sp>
      <p:sp>
        <p:nvSpPr>
          <p:cNvPr id="172" name="Google Shape;172;g3248b437745_0_1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I am not a website access. Expert. I am just </a:t>
            </a:r>
            <a:r>
              <a:rPr lang="en-IN"/>
              <a:t>passionate</a:t>
            </a:r>
            <a:r>
              <a:rPr lang="en-IN"/>
              <a:t> about this so I am giving it here.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48b43774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3248b437745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48b43774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IN"/>
              <a:t>Definition: Ensuring websites are usable by everyone, including people with disabilities.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IN"/>
              <a:t>Types of disabilities to consider: Visual, auditory, motor, and cognitive.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IN"/>
              <a:t>Accessibility improves UX for all users</a:t>
            </a:r>
            <a:endParaRPr/>
          </a:p>
        </p:txBody>
      </p:sp>
      <p:sp>
        <p:nvSpPr>
          <p:cNvPr id="110" name="Google Shape;110;g3248b437745_0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248b43774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3248b437745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48b43774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248b437745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48b437745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Ethical:</a:t>
            </a:r>
            <a:r>
              <a:rPr lang="en-IN">
                <a:solidFill>
                  <a:schemeClr val="dk1"/>
                </a:solidFill>
              </a:rPr>
              <a:t> Equal access is a fundamental right.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Legal:</a:t>
            </a:r>
            <a:r>
              <a:rPr lang="en-IN">
                <a:solidFill>
                  <a:schemeClr val="dk1"/>
                </a:solidFill>
              </a:rPr>
              <a:t> Avoid lawsuits by complying with accessibility standards (e.g., WCAG, ADA).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Practical:</a:t>
            </a:r>
            <a:r>
              <a:rPr lang="en-IN">
                <a:solidFill>
                  <a:schemeClr val="dk1"/>
                </a:solidFill>
              </a:rPr>
              <a:t> Expands your audience; 15% of the global population has disabilities.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SEO Benefits:</a:t>
            </a:r>
            <a:r>
              <a:rPr lang="en-IN">
                <a:solidFill>
                  <a:schemeClr val="dk1"/>
                </a:solidFill>
              </a:rPr>
              <a:t> Improves site ranking and visibility.</a:t>
            </a:r>
            <a:endParaRPr/>
          </a:p>
        </p:txBody>
      </p:sp>
      <p:sp>
        <p:nvSpPr>
          <p:cNvPr id="126" name="Google Shape;126;g3248b437745_0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48b437745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Ethical:</a:t>
            </a:r>
            <a:r>
              <a:rPr lang="en-IN">
                <a:solidFill>
                  <a:schemeClr val="dk1"/>
                </a:solidFill>
              </a:rPr>
              <a:t> Equal access is a fundamental right.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Legal:</a:t>
            </a:r>
            <a:r>
              <a:rPr lang="en-IN">
                <a:solidFill>
                  <a:schemeClr val="dk1"/>
                </a:solidFill>
              </a:rPr>
              <a:t> Avoid lawsuits by complying with accessibility standards (e.g., WCAG, ADA).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Practical:</a:t>
            </a:r>
            <a:r>
              <a:rPr lang="en-IN">
                <a:solidFill>
                  <a:schemeClr val="dk1"/>
                </a:solidFill>
              </a:rPr>
              <a:t> Expands your audience; 15% of the global population has disabilities.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SEO Benefits:</a:t>
            </a:r>
            <a:r>
              <a:rPr lang="en-IN">
                <a:solidFill>
                  <a:schemeClr val="dk1"/>
                </a:solidFill>
              </a:rPr>
              <a:t> Improves site ranking and visibility.</a:t>
            </a:r>
            <a:endParaRPr/>
          </a:p>
        </p:txBody>
      </p:sp>
      <p:sp>
        <p:nvSpPr>
          <p:cNvPr id="131" name="Google Shape;131;g3248b437745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48b437745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Ethical:</a:t>
            </a:r>
            <a:r>
              <a:rPr lang="en-IN">
                <a:solidFill>
                  <a:schemeClr val="dk1"/>
                </a:solidFill>
              </a:rPr>
              <a:t> Equal access is a fundamental right.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Legal:</a:t>
            </a:r>
            <a:r>
              <a:rPr lang="en-IN">
                <a:solidFill>
                  <a:schemeClr val="dk1"/>
                </a:solidFill>
              </a:rPr>
              <a:t> Avoid lawsuits by complying with accessibility standards (e.g., WCAG, ADA).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Practical:</a:t>
            </a:r>
            <a:r>
              <a:rPr lang="en-IN">
                <a:solidFill>
                  <a:schemeClr val="dk1"/>
                </a:solidFill>
              </a:rPr>
              <a:t> Expands your audience; 15% of the global population has disabilities.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IN">
                <a:solidFill>
                  <a:schemeClr val="dk1"/>
                </a:solidFill>
              </a:rPr>
              <a:t>SEO Benefits:</a:t>
            </a:r>
            <a:r>
              <a:rPr lang="en-IN">
                <a:solidFill>
                  <a:schemeClr val="dk1"/>
                </a:solidFill>
              </a:rPr>
              <a:t> Improves site ranking and visibility.</a:t>
            </a:r>
            <a:endParaRPr/>
          </a:p>
        </p:txBody>
      </p:sp>
      <p:sp>
        <p:nvSpPr>
          <p:cNvPr id="136" name="Google Shape;136;g3248b437745_0_1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1"/>
            <a:ext cx="12192000" cy="6857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5892800" y="6173787"/>
            <a:ext cx="2844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30475" spcFirstLastPara="1" rIns="30475" wrap="square" tIns="304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b="0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b="0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b="0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b="0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b="0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b="0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b="0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b="0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b="0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619" y="1857275"/>
            <a:ext cx="10639176" cy="10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1048200" y="2086263"/>
            <a:ext cx="1009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IN" sz="3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Website Accessibility – Why, When and How</a:t>
            </a:r>
            <a:endParaRPr i="1" sz="3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0700" y="3084925"/>
            <a:ext cx="2663701" cy="6783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4790688" y="3226590"/>
            <a:ext cx="266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IN"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Mayank Kumar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/>
        </p:nvSpPr>
        <p:spPr>
          <a:xfrm>
            <a:off x="1522200" y="1866750"/>
            <a:ext cx="91476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Montserrat"/>
              <a:buNone/>
            </a:pPr>
            <a:r>
              <a:rPr b="1" lang="en-IN" sz="8000">
                <a:solidFill>
                  <a:schemeClr val="accent2"/>
                </a:solidFill>
                <a:latin typeface="Figtree"/>
                <a:ea typeface="Figtree"/>
                <a:cs typeface="Figtree"/>
                <a:sym typeface="Figtree"/>
              </a:rPr>
              <a:t>When to Consider Accessibility</a:t>
            </a:r>
            <a:endParaRPr b="1" i="0" sz="8000" u="none" cap="none" strike="noStrike">
              <a:solidFill>
                <a:schemeClr val="accent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/>
        </p:nvSpPr>
        <p:spPr>
          <a:xfrm>
            <a:off x="740500" y="1985875"/>
            <a:ext cx="105627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9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During Development:</a:t>
            </a:r>
            <a:r>
              <a:rPr lang="en-IN" sz="29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Incorporate accessibility from the start.</a:t>
            </a:r>
            <a:endParaRPr sz="29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9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During Updates:</a:t>
            </a:r>
            <a:r>
              <a:rPr lang="en-IN" sz="29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Regularly test and update your website for compliance.</a:t>
            </a:r>
            <a:endParaRPr sz="29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9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Ongoing: </a:t>
            </a:r>
            <a:r>
              <a:rPr lang="en-IN" sz="29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Accessibility is a continuous process.</a:t>
            </a:r>
            <a:endParaRPr sz="29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/>
        </p:nvSpPr>
        <p:spPr>
          <a:xfrm>
            <a:off x="1522200" y="1866750"/>
            <a:ext cx="91476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Montserrat"/>
              <a:buNone/>
            </a:pPr>
            <a:r>
              <a:rPr b="1" lang="en-IN" sz="8000">
                <a:solidFill>
                  <a:schemeClr val="accent2"/>
                </a:solidFill>
                <a:latin typeface="Figtree"/>
                <a:ea typeface="Figtree"/>
                <a:cs typeface="Figtree"/>
                <a:sym typeface="Figtree"/>
              </a:rPr>
              <a:t>How to Implement Accessibility</a:t>
            </a:r>
            <a:endParaRPr b="1" i="0" sz="8000" u="none" cap="none" strike="noStrike">
              <a:solidFill>
                <a:schemeClr val="accent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/>
        </p:nvSpPr>
        <p:spPr>
          <a:xfrm>
            <a:off x="715800" y="2307150"/>
            <a:ext cx="10562700" cy="24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IN" sz="3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Use semantic HTML and ARIA roles.</a:t>
            </a:r>
            <a:endParaRPr sz="35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IN" sz="3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Add alt text for images and captions for videos.</a:t>
            </a:r>
            <a:endParaRPr sz="35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IN" sz="3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Ensure sufficient color contrast.</a:t>
            </a:r>
            <a:endParaRPr sz="35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IN" sz="3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Test with screen readers and keyboard navigation.</a:t>
            </a:r>
            <a:endParaRPr sz="35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/>
        </p:nvSpPr>
        <p:spPr>
          <a:xfrm>
            <a:off x="1522200" y="1866750"/>
            <a:ext cx="91476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Montserrat"/>
              <a:buNone/>
            </a:pPr>
            <a:r>
              <a:rPr b="1" lang="en-IN" sz="8000">
                <a:solidFill>
                  <a:schemeClr val="accent2"/>
                </a:solidFill>
                <a:latin typeface="Figtree"/>
                <a:ea typeface="Figtree"/>
                <a:cs typeface="Figtree"/>
                <a:sym typeface="Figtree"/>
              </a:rPr>
              <a:t>Tools and Resources</a:t>
            </a:r>
            <a:endParaRPr b="1" i="0" sz="8000" u="none" cap="none" strike="noStrike">
              <a:solidFill>
                <a:schemeClr val="accent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/>
        </p:nvSpPr>
        <p:spPr>
          <a:xfrm>
            <a:off x="1522200" y="1866750"/>
            <a:ext cx="91476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8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Axe, WAVE, Lighthouse, NVDA</a:t>
            </a:r>
            <a:endParaRPr b="1" sz="80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/>
        </p:nvSpPr>
        <p:spPr>
          <a:xfrm>
            <a:off x="1522200" y="1866750"/>
            <a:ext cx="91476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Montserrat"/>
              <a:buNone/>
            </a:pPr>
            <a:r>
              <a:rPr b="1" lang="en-IN" sz="6000">
                <a:solidFill>
                  <a:srgbClr val="31843F"/>
                </a:solidFill>
                <a:latin typeface="Figtree"/>
                <a:ea typeface="Figtree"/>
                <a:cs typeface="Figtree"/>
                <a:sym typeface="Figtree"/>
              </a:rPr>
              <a:t>Make your website accessible today! Start small, but start now.</a:t>
            </a:r>
            <a:endParaRPr b="1" i="0" sz="6000" u="none" cap="none" strike="noStrike">
              <a:solidFill>
                <a:srgbClr val="31843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7567" y="565695"/>
            <a:ext cx="4276875" cy="42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3376350" y="5080450"/>
            <a:ext cx="54393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ts val="9000"/>
              <a:buFont typeface="Montserrat"/>
              <a:buNone/>
            </a:pPr>
            <a:r>
              <a:rPr b="1" lang="en-IN" sz="5000">
                <a:solidFill>
                  <a:schemeClr val="accent2"/>
                </a:solidFill>
                <a:latin typeface="Figtree"/>
                <a:ea typeface="Figtree"/>
                <a:cs typeface="Figtree"/>
                <a:sym typeface="Figtree"/>
              </a:rPr>
              <a:t>@markmemayank</a:t>
            </a:r>
            <a:endParaRPr b="0" i="0" sz="5000" u="none" cap="none" strike="noStrike">
              <a:solidFill>
                <a:schemeClr val="accent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9914" y="571416"/>
            <a:ext cx="4536698" cy="146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2938" y="2333274"/>
            <a:ext cx="6353689" cy="219145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 txBox="1"/>
          <p:nvPr/>
        </p:nvSpPr>
        <p:spPr>
          <a:xfrm>
            <a:off x="3343045" y="2874904"/>
            <a:ext cx="5505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IN" sz="6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647650" y="467406"/>
            <a:ext cx="3711600" cy="5503200"/>
          </a:xfrm>
          <a:prstGeom prst="roundRect">
            <a:avLst>
              <a:gd fmla="val 2514" name="adj"/>
            </a:avLst>
          </a:prstGeom>
          <a:solidFill>
            <a:srgbClr val="FEFEFF"/>
          </a:solidFill>
          <a:ln>
            <a:noFill/>
          </a:ln>
          <a:effectLst>
            <a:outerShdw blurRad="596900" rotWithShape="0">
              <a:srgbClr val="7F7F7F">
                <a:alpha val="8630"/>
              </a:srgbClr>
            </a:outerShdw>
          </a:effectLst>
        </p:spPr>
        <p:txBody>
          <a:bodyPr anchorCtr="0" anchor="ctr" bIns="30475" lIns="30475" spcFirstLastPara="1" rIns="30475" wrap="square" tIns="30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1212784" y="5312042"/>
            <a:ext cx="2583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None/>
            </a:pPr>
            <a:r>
              <a:rPr b="1" lang="en-IN" sz="1300">
                <a:latin typeface="Figtree"/>
                <a:ea typeface="Figtree"/>
                <a:cs typeface="Figtree"/>
                <a:sym typeface="Figtree"/>
              </a:rPr>
              <a:t>Founder,</a:t>
            </a:r>
            <a:r>
              <a:rPr b="1" lang="en-IN" sz="1300">
                <a:latin typeface="Figtree"/>
                <a:ea typeface="Figtree"/>
                <a:cs typeface="Figtree"/>
                <a:sym typeface="Figtree"/>
              </a:rPr>
              <a:t> Web Wallah</a:t>
            </a:r>
            <a:endParaRPr b="1" i="0" sz="1300" u="none" cap="none" strike="noStrike">
              <a:solidFill>
                <a:srgbClr val="000000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1031030" y="4755508"/>
            <a:ext cx="29448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2689"/>
              </a:buClr>
              <a:buSzPts val="2700"/>
              <a:buFont typeface="Montserrat SemiBold"/>
              <a:buNone/>
            </a:pPr>
            <a:r>
              <a:rPr b="1" lang="en-IN" sz="2700">
                <a:solidFill>
                  <a:srgbClr val="075862"/>
                </a:solidFill>
                <a:latin typeface="Figtree"/>
                <a:ea typeface="Figtree"/>
                <a:cs typeface="Figtree"/>
                <a:sym typeface="Figtree"/>
              </a:rPr>
              <a:t>Mayank Kumar</a:t>
            </a:r>
            <a:endParaRPr b="0" i="0" sz="900" u="none" cap="none" strike="noStrike">
              <a:solidFill>
                <a:srgbClr val="07586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b="45849" l="15553" r="19963" t="0"/>
          <a:stretch/>
        </p:blipFill>
        <p:spPr>
          <a:xfrm>
            <a:off x="843950" y="751608"/>
            <a:ext cx="3318932" cy="377636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5131825" y="2289908"/>
            <a:ext cx="6458700" cy="22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IN" sz="3600">
                <a:latin typeface="Figtree"/>
                <a:ea typeface="Figtree"/>
                <a:cs typeface="Figtree"/>
                <a:sym typeface="Figtree"/>
              </a:rPr>
              <a:t>Started with WordPress at 17; Founder of two startups; Dreamer with a love for </a:t>
            </a:r>
            <a:r>
              <a:rPr b="1" lang="en-IN" sz="3600" strike="sngStrike">
                <a:solidFill>
                  <a:srgbClr val="666666"/>
                </a:solidFill>
                <a:latin typeface="Figtree"/>
                <a:ea typeface="Figtree"/>
                <a:cs typeface="Figtree"/>
                <a:sym typeface="Figtree"/>
              </a:rPr>
              <a:t>Coffee/Chai</a:t>
            </a:r>
            <a:r>
              <a:rPr b="1" lang="en-IN" sz="3600">
                <a:latin typeface="Figtree"/>
                <a:ea typeface="Figtree"/>
                <a:cs typeface="Figtree"/>
                <a:sym typeface="Figtree"/>
              </a:rPr>
              <a:t> Open Source</a:t>
            </a:r>
            <a:endParaRPr b="1" sz="3600"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1522200" y="1936425"/>
            <a:ext cx="9147600" cy="26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Montserrat"/>
              <a:buNone/>
            </a:pPr>
            <a:r>
              <a:rPr b="1" lang="en-IN" sz="5700">
                <a:solidFill>
                  <a:schemeClr val="accent2"/>
                </a:solidFill>
                <a:latin typeface="Figtree"/>
                <a:ea typeface="Figtree"/>
                <a:cs typeface="Figtree"/>
                <a:sym typeface="Figtree"/>
              </a:rPr>
              <a:t>How many of you have heard about website accessibility before today?</a:t>
            </a:r>
            <a:endParaRPr b="1" i="0" sz="5700" u="none" cap="none" strike="noStrike">
              <a:solidFill>
                <a:schemeClr val="accent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1522200" y="1866750"/>
            <a:ext cx="91476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Montserrat"/>
              <a:buNone/>
            </a:pPr>
            <a:r>
              <a:rPr b="1" lang="en-IN" sz="8000">
                <a:solidFill>
                  <a:schemeClr val="accent2"/>
                </a:solidFill>
                <a:latin typeface="Figtree"/>
                <a:ea typeface="Figtree"/>
                <a:cs typeface="Figtree"/>
                <a:sym typeface="Figtree"/>
              </a:rPr>
              <a:t>What is Website Accessibility?</a:t>
            </a:r>
            <a:endParaRPr b="1" i="0" sz="8000" u="none" cap="none" strike="noStrike">
              <a:solidFill>
                <a:schemeClr val="accent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/>
        </p:nvSpPr>
        <p:spPr>
          <a:xfrm>
            <a:off x="1522200" y="1936425"/>
            <a:ext cx="9147600" cy="26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Montserrat"/>
              <a:buNone/>
            </a:pPr>
            <a:r>
              <a:rPr b="1" lang="en-IN" sz="5700">
                <a:solidFill>
                  <a:schemeClr val="accent2"/>
                </a:solidFill>
                <a:latin typeface="Figtree"/>
                <a:ea typeface="Figtree"/>
                <a:cs typeface="Figtree"/>
                <a:sym typeface="Figtree"/>
              </a:rPr>
              <a:t>How many of you have worked to make your website accessible?</a:t>
            </a:r>
            <a:endParaRPr b="1" i="0" sz="5700" u="none" cap="none" strike="noStrike">
              <a:solidFill>
                <a:schemeClr val="accent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1159502" y="1591050"/>
            <a:ext cx="9873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IN" sz="3200">
                <a:solidFill>
                  <a:srgbClr val="31843F"/>
                </a:solidFill>
                <a:latin typeface="Merriweather"/>
                <a:ea typeface="Merriweather"/>
                <a:cs typeface="Merriweather"/>
                <a:sym typeface="Merriweather"/>
              </a:rPr>
              <a:t>Based on information in a report from 2017, one in six people in the Asia-Pacific region lives with disability, and this was predicted to increase.*</a:t>
            </a:r>
            <a:endParaRPr i="1" sz="3200">
              <a:solidFill>
                <a:srgbClr val="3184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375" y="3429100"/>
            <a:ext cx="4407250" cy="19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/>
        </p:nvSpPr>
        <p:spPr>
          <a:xfrm>
            <a:off x="1522200" y="1866750"/>
            <a:ext cx="91476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Montserrat"/>
              <a:buNone/>
            </a:pPr>
            <a:r>
              <a:rPr b="1" lang="en-IN" sz="8000">
                <a:solidFill>
                  <a:schemeClr val="accent2"/>
                </a:solidFill>
                <a:latin typeface="Figtree"/>
                <a:ea typeface="Figtree"/>
                <a:cs typeface="Figtree"/>
                <a:sym typeface="Figtree"/>
              </a:rPr>
              <a:t>Why Accessibility Matters?</a:t>
            </a:r>
            <a:endParaRPr b="1" i="0" sz="8000" u="none" cap="none" strike="noStrike">
              <a:solidFill>
                <a:schemeClr val="accent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/>
        </p:nvSpPr>
        <p:spPr>
          <a:xfrm>
            <a:off x="814650" y="1590475"/>
            <a:ext cx="105627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9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Ethical:</a:t>
            </a:r>
            <a:r>
              <a:rPr lang="en-IN" sz="29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Equal access is a fundamental right.</a:t>
            </a:r>
            <a:endParaRPr sz="29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9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Legal: </a:t>
            </a:r>
            <a:r>
              <a:rPr lang="en-IN" sz="29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Avoid lawsuits by complying with accessibility standards (e.g., WCAG, ADA).</a:t>
            </a:r>
            <a:endParaRPr sz="29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9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Practical:</a:t>
            </a:r>
            <a:r>
              <a:rPr lang="en-IN" sz="29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Expands your audience; 15% of the global population has disabilities.</a:t>
            </a:r>
            <a:endParaRPr sz="29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29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SEO Benefits:</a:t>
            </a:r>
            <a:r>
              <a:rPr lang="en-IN" sz="29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Improves site ranking and visibility.</a:t>
            </a:r>
            <a:endParaRPr sz="29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/>
        </p:nvSpPr>
        <p:spPr>
          <a:xfrm>
            <a:off x="572550" y="1595875"/>
            <a:ext cx="110469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Montserrat"/>
              <a:buNone/>
            </a:pPr>
            <a:r>
              <a:rPr b="1" lang="en-IN" sz="8000">
                <a:solidFill>
                  <a:schemeClr val="accent2"/>
                </a:solidFill>
                <a:latin typeface="Figtree"/>
                <a:ea typeface="Figtree"/>
                <a:cs typeface="Figtree"/>
                <a:sym typeface="Figtree"/>
              </a:rPr>
              <a:t>The Impact of Inaccessible Websites</a:t>
            </a:r>
            <a:endParaRPr b="1" i="0" sz="8000" u="none" cap="none" strike="noStrike">
              <a:solidFill>
                <a:schemeClr val="accent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814650" y="4259500"/>
            <a:ext cx="1056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Montserrat"/>
              <a:buNone/>
            </a:pPr>
            <a:r>
              <a:rPr b="1" lang="en-IN" sz="29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Missing alt text, poor color contrast, no keyboard navigation.</a:t>
            </a:r>
            <a:endParaRPr b="1" i="0" sz="2900" u="none" cap="none" strike="noStrike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