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2" r:id="rId4"/>
    <p:sldId id="258" r:id="rId5"/>
    <p:sldId id="259" r:id="rId6"/>
    <p:sldId id="260" r:id="rId7"/>
    <p:sldId id="263" r:id="rId8"/>
    <p:sldId id="267" r:id="rId9"/>
    <p:sldId id="264" r:id="rId10"/>
    <p:sldId id="265" r:id="rId11"/>
    <p:sldId id="266" r:id="rId12"/>
    <p:sldId id="261" r:id="rId13"/>
  </p:sldIdLst>
  <p:sldSz cx="12192000" cy="6858000"/>
  <p:notesSz cx="6858000" cy="9144000"/>
  <p:embeddedFontLst>
    <p:embeddedFont>
      <p:font typeface="Calibri Light" pitchFamily="34" charset="0"/>
      <p:regular r:id="rId15"/>
      <p:italic r:id="rId16"/>
    </p:embeddedFont>
    <p:embeddedFont>
      <p:font typeface="Poppins" charset="0"/>
      <p:regular r:id="rId17"/>
      <p:bold r:id="rId18"/>
      <p:italic r:id="rId19"/>
      <p:boldItalic r:id="rId20"/>
    </p:embeddedFont>
    <p:embeddedFont>
      <p:font typeface="Arial Black" pitchFamily="34" charset="0"/>
      <p:bold r:id="rId21"/>
    </p:embeddedFont>
    <p:embeddedFont>
      <p:font typeface="Poppins SemiBold" charset="0"/>
      <p:bold r:id="rId22"/>
      <p:bold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Poppins Medium" charset="0"/>
      <p:regular r:id="rId28"/>
      <p:italic r:id="rId29"/>
    </p:embeddedFont>
    <p:embeddedFont>
      <p:font typeface="Tahoma" pitchFamily="34" charset="0"/>
      <p:regular r:id="rId30"/>
      <p:bold r:id="rId31"/>
    </p:embeddedFont>
    <p:embeddedFont>
      <p:font typeface="Verdana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1C9444"/>
    <a:srgbClr val="000000"/>
    <a:srgbClr val="F8F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>
        <p:scale>
          <a:sx n="90" d="100"/>
          <a:sy n="90" d="100"/>
        </p:scale>
        <p:origin x="-350" y="23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A91E0-51DB-40F8-B850-74C222998E60}" type="datetimeFigureOut">
              <a:rPr lang="en-IN" smtClean="0"/>
              <a:t>01-01-2025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2FDA3-D8B6-4BDE-9CD5-408D4124A2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3072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2FDA3-D8B6-4BDE-9CD5-408D4124A250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688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E2D6C8-52D2-E976-452F-7E53C8A95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0E8093-ED49-A131-C23D-4FF6CFE1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E3E6E5-14FE-E623-1490-77CC90E1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E9A8-E94F-428C-B5EA-8C252D87567C}" type="datetimeFigureOut">
              <a:rPr lang="en-IN" smtClean="0"/>
              <a:t>01-01-2025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8C83E0-4F30-324B-54C7-580099DC6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9184BE-EAC8-0C30-8012-AD47789EB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4C3E-A24F-4898-889D-88F6C266C480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49C35DE-13C4-05F7-C555-5DCA832F8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0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EA7EB6-0D85-CC51-E761-8E1DDB6B3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B935F-B4B9-9480-D1EB-7108CB8E2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CAA2AC-272C-1BC6-8602-11BDE541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E9A8-E94F-428C-B5EA-8C252D87567C}" type="datetimeFigureOut">
              <a:rPr lang="en-IN" smtClean="0"/>
              <a:t>01-01-2025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8BBE77-2CDD-210D-A7F4-EF0CC303E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72E321-9C03-A9A6-399E-437AB8C7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4C3E-A24F-4898-889D-88F6C266C4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85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2D584BA-CDB8-636E-692D-CC4AD46D0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55EACDC-EBB7-CD94-EE06-51431A7AB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EDD0D8-9CD4-DB0A-402A-694B43B0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E9A8-E94F-428C-B5EA-8C252D87567C}" type="datetimeFigureOut">
              <a:rPr lang="en-IN" smtClean="0"/>
              <a:t>01-01-2025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D9DB72-EF21-954B-3F77-ACDF7CD69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CBDECB-674C-A335-0A7C-6483BFCB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4C3E-A24F-4898-889D-88F6C266C4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4591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B37C21-CCB1-1DDB-302B-8A98D8148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9B0624-7DC3-3A82-9E50-79626B9FF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386F43-C8E5-A18A-C9EA-6052E9499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E9A8-E94F-428C-B5EA-8C252D87567C}" type="datetimeFigureOut">
              <a:rPr lang="en-IN" smtClean="0"/>
              <a:t>01-01-2025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86D556-BFC0-D3CB-A9FE-571384F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3C210C-E8A6-43FF-A333-63370423A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4C3E-A24F-4898-889D-88F6C266C4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959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6D15C1-938D-DEC4-AE3A-DE471C1D9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08DD557-FBC1-CBAE-BD09-CC8A9ACF3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1A903A-F037-7E1C-8546-9BD8053B2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E9A8-E94F-428C-B5EA-8C252D87567C}" type="datetimeFigureOut">
              <a:rPr lang="en-IN" smtClean="0"/>
              <a:t>01-01-2025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BF7664-2726-5E26-1DFA-C674E4771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9F0E09-1B91-854E-AF11-1D9C3FDF1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4C3E-A24F-4898-889D-88F6C266C4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978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765112-9F0B-C5BE-98B0-216F6BF83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120A5D-B2CF-488B-D4C4-65231D4A1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0EE0153-A7A3-AA26-B073-AFA765F3D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88C6C4E-696A-9EF3-574F-4A069B94B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E9A8-E94F-428C-B5EA-8C252D87567C}" type="datetimeFigureOut">
              <a:rPr lang="en-IN" smtClean="0"/>
              <a:t>01-01-2025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75CF9AC-AE15-9405-ACE4-86EC280E5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EBAE540-3989-361C-ACC8-216EB196E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4C3E-A24F-4898-889D-88F6C266C4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335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98AEBB-A793-7B63-5E1F-E2DDBD2E1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5704837-2342-CC4D-C5BF-690719B8E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5E4398B-9248-CF22-0A51-EBD4DD871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FD31B9-3077-E93E-3603-40675A3EE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17FF569-3541-144D-6667-563B03BEB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81EB591-4E46-BDDE-729B-8E3A2143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E9A8-E94F-428C-B5EA-8C252D87567C}" type="datetimeFigureOut">
              <a:rPr lang="en-IN" smtClean="0"/>
              <a:t>01-01-2025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1EF1FF7-A27D-C52E-7944-11F8CE822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C878C31-3475-D6B0-5639-6C1CC116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4C3E-A24F-4898-889D-88F6C266C4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1056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8A7279-4D37-C426-9477-DF7D3450A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B1B3005-D826-F4B2-679A-33C31957B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E9A8-E94F-428C-B5EA-8C252D87567C}" type="datetimeFigureOut">
              <a:rPr lang="en-IN" smtClean="0"/>
              <a:t>01-01-2025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D488B0C-4CFE-5B79-394F-55262F3C3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46BF604-42C2-420F-2F87-797B5EEA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4C3E-A24F-4898-889D-88F6C266C4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550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5596907-4C96-02AC-2D0D-B809B24A2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E9A8-E94F-428C-B5EA-8C252D87567C}" type="datetimeFigureOut">
              <a:rPr lang="en-IN" smtClean="0"/>
              <a:t>01-01-2025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2F86A5C-EA70-81CD-3BD8-956D8198F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38A61A5-3747-F60C-DC4F-4BFB0D0B5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4C3E-A24F-4898-889D-88F6C266C480}" type="slidenum">
              <a:rPr lang="en-IN" smtClean="0"/>
              <a:t>‹#›</a:t>
            </a:fld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4AD8B7D-0C69-E62D-E7DD-6C3090E0F3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21196-D37D-9182-6FD0-69E716224B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03A9177-4B91-D4DB-3FE3-0A2D342418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74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E3057A-9451-BE3A-5A32-4AD3D201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0C2005-F5B5-0360-1104-9F871E418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47DEA6-ACA7-CFED-D475-C626054F8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FE08E80-17AF-68DE-162B-FD3821481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E9A8-E94F-428C-B5EA-8C252D87567C}" type="datetimeFigureOut">
              <a:rPr lang="en-IN" smtClean="0"/>
              <a:t>01-01-2025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82B419-D7DE-A77E-4E7B-58FF43DF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07507CC-191D-B28F-C6BF-1029BC98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4C3E-A24F-4898-889D-88F6C266C4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8434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884D73-1E74-F542-2B6B-2FF10287D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C0FA822-BA5B-71A8-2F9F-87E92FD9B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5C7BB47-9981-1426-CE6F-19557F54E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FA55E5B-2990-EBA0-5447-8A9FE2BB9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E9A8-E94F-428C-B5EA-8C252D87567C}" type="datetimeFigureOut">
              <a:rPr lang="en-IN" smtClean="0"/>
              <a:t>01-01-2025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EEC83E2-44C1-E684-03E0-29EA6D13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BD1163-A1A9-FA40-6353-3EA78F65A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4C3E-A24F-4898-889D-88F6C266C4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583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BD1BE56-CAB3-6907-2979-B12BD36C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8FCC46-2A8F-7527-51E8-14A0D94A5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39B097-CD54-3981-AE81-7DC4DEBBA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3E9A8-E94F-428C-B5EA-8C252D87567C}" type="datetimeFigureOut">
              <a:rPr lang="en-IN" smtClean="0"/>
              <a:t>01-01-2025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E8128E-5440-5764-96A7-6A60BE9300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C99D23-1367-8F18-C228-0A153547A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54C3E-A24F-4898-889D-88F6C266C4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324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705101"/>
            <a:ext cx="12192000" cy="3746500"/>
          </a:xfrm>
          <a:prstGeom prst="rect">
            <a:avLst/>
          </a:prstGeom>
          <a:gradFill flip="none" rotWithShape="1">
            <a:gsLst>
              <a:gs pos="0">
                <a:srgbClr val="F8F1E7"/>
              </a:gs>
              <a:gs pos="100000">
                <a:srgbClr val="F8F1E7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3038475" y="2429867"/>
            <a:ext cx="6371424" cy="1118318"/>
          </a:xfrm>
          <a:prstGeom prst="rect">
            <a:avLst/>
          </a:prstGeom>
          <a:noFill/>
          <a:ln w="28575">
            <a:solidFill>
              <a:srgbClr val="1C9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3222625" y="1823174"/>
            <a:ext cx="5721350" cy="881927"/>
          </a:xfrm>
          <a:prstGeom prst="rect">
            <a:avLst/>
          </a:prstGeom>
          <a:solidFill>
            <a:srgbClr val="F8F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2233A19-68A9-72A5-E107-14B00E88B982}"/>
              </a:ext>
            </a:extLst>
          </p:cNvPr>
          <p:cNvSpPr txBox="1"/>
          <p:nvPr/>
        </p:nvSpPr>
        <p:spPr>
          <a:xfrm>
            <a:off x="2505274" y="2245781"/>
            <a:ext cx="7214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 Black" pitchFamily="34" charset="0"/>
                <a:ea typeface="Open Sans ExtraBold" pitchFamily="2" charset="0"/>
                <a:cs typeface="Poppins" pitchFamily="2" charset="0"/>
              </a:rPr>
              <a:t>CREATE </a:t>
            </a:r>
            <a:r>
              <a:rPr lang="en-US" sz="3000" b="1" dirty="0">
                <a:solidFill>
                  <a:srgbClr val="FF6600"/>
                </a:solidFill>
                <a:latin typeface="Arial Black" pitchFamily="34" charset="0"/>
                <a:ea typeface="Open Sans ExtraBold" pitchFamily="2" charset="0"/>
                <a:cs typeface="Poppins" pitchFamily="2" charset="0"/>
              </a:rPr>
              <a:t>CUSTOM WIDGET </a:t>
            </a:r>
          </a:p>
          <a:p>
            <a:pPr algn="ctr"/>
            <a:r>
              <a:rPr lang="en-US" sz="3000" b="1" dirty="0">
                <a:latin typeface="Arial Black" pitchFamily="34" charset="0"/>
                <a:ea typeface="Open Sans ExtraBold" pitchFamily="2" charset="0"/>
                <a:cs typeface="Poppins" pitchFamily="2" charset="0"/>
              </a:rPr>
              <a:t>INTO ELEMENTOR</a:t>
            </a:r>
            <a:endParaRPr lang="en-IN" sz="3000" b="1" i="1" dirty="0">
              <a:latin typeface="Arial Black" pitchFamily="34" charset="0"/>
              <a:ea typeface="Open Sans ExtraBold" pitchFamily="2" charset="0"/>
              <a:cs typeface="Poppins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19550" y="3340549"/>
            <a:ext cx="4186238" cy="415271"/>
          </a:xfrm>
          <a:prstGeom prst="roundRect">
            <a:avLst>
              <a:gd name="adj" fmla="val 7513"/>
            </a:avLst>
          </a:prstGeom>
          <a:solidFill>
            <a:srgbClr val="1C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1FBAF4-75BF-8DED-4480-F45790BB4C81}"/>
              </a:ext>
            </a:extLst>
          </p:cNvPr>
          <p:cNvSpPr txBox="1"/>
          <p:nvPr/>
        </p:nvSpPr>
        <p:spPr>
          <a:xfrm>
            <a:off x="4764158" y="3340549"/>
            <a:ext cx="2663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cs typeface="Poppins SemiBold" pitchFamily="2" charset="0"/>
              </a:rPr>
              <a:t>Suraj G. Sutar</a:t>
            </a:r>
            <a:endParaRPr lang="en-IN" sz="2000" b="1" i="1" dirty="0">
              <a:solidFill>
                <a:schemeClr val="bg1"/>
              </a:solidFill>
              <a:cs typeface="Poppins SemiBold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6848" y="3839229"/>
            <a:ext cx="38899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400" b="1" dirty="0">
                <a:cs typeface="Poppins Medium" pitchFamily="2" charset="0"/>
              </a:rPr>
              <a:t>MANAGER AT WALSTAR TECHNOLOGIES PVT.  LTD</a:t>
            </a:r>
            <a:r>
              <a:rPr lang="en-IN" sz="1400" b="1" dirty="0">
                <a:cs typeface="Poppins" pitchFamily="2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0274300" y="127000"/>
            <a:ext cx="1803400" cy="1422399"/>
          </a:xfrm>
          <a:prstGeom prst="rect">
            <a:avLst/>
          </a:prstGeom>
          <a:solidFill>
            <a:srgbClr val="F8F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9" descr="D:\Harshada-k\Harshada_K\INHOUSE\Walstar logo\walstar logo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304" y="722651"/>
            <a:ext cx="1425391" cy="51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39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C08A976-1F51-1F7B-0DF4-D96FFA57BCAD}"/>
              </a:ext>
            </a:extLst>
          </p:cNvPr>
          <p:cNvSpPr txBox="1"/>
          <p:nvPr/>
        </p:nvSpPr>
        <p:spPr>
          <a:xfrm>
            <a:off x="713050" y="2520975"/>
            <a:ext cx="6983150" cy="477054"/>
          </a:xfrm>
          <a:prstGeom prst="rect">
            <a:avLst/>
          </a:prstGeom>
          <a:noFill/>
        </p:spPr>
        <p:txBody>
          <a:bodyPr wrap="square" numCol="1" spcCol="1404000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500" b="1" dirty="0">
                <a:ea typeface="Tahoma" pitchFamily="34" charset="0"/>
                <a:cs typeface="Poppins" pitchFamily="2" charset="0"/>
              </a:rPr>
              <a:t> Adding Style Option to your widget</a:t>
            </a:r>
            <a:endParaRPr lang="en-IN" sz="2500" b="1" dirty="0">
              <a:ea typeface="Tahoma" pitchFamily="34" charset="0"/>
              <a:cs typeface="Poppins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64426" y="3373233"/>
            <a:ext cx="2273300" cy="2603500"/>
          </a:xfrm>
          <a:prstGeom prst="rect">
            <a:avLst/>
          </a:prstGeom>
          <a:solidFill>
            <a:srgbClr val="1C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098" name="Picture 2" descr="C:\Users\Admin\Downloads\image-sty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204" y="977275"/>
            <a:ext cx="2811462" cy="48609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BEF74B9-626E-6035-FDA9-4D5C84B96E31}"/>
              </a:ext>
            </a:extLst>
          </p:cNvPr>
          <p:cNvSpPr txBox="1"/>
          <p:nvPr/>
        </p:nvSpPr>
        <p:spPr>
          <a:xfrm>
            <a:off x="800070" y="804674"/>
            <a:ext cx="7219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C9444"/>
                </a:solidFill>
                <a:latin typeface="Arial Black" pitchFamily="34" charset="0"/>
              </a:rPr>
              <a:t>Extending </a:t>
            </a:r>
          </a:p>
          <a:p>
            <a:r>
              <a:rPr lang="en-US" sz="3200" b="1" dirty="0">
                <a:solidFill>
                  <a:srgbClr val="FF6600"/>
                </a:solidFill>
                <a:latin typeface="Arial Black" pitchFamily="34" charset="0"/>
              </a:rPr>
              <a:t>Functionality</a:t>
            </a:r>
            <a:endParaRPr lang="en-IN" sz="3200" b="1" i="1" dirty="0">
              <a:solidFill>
                <a:srgbClr val="FF6600"/>
              </a:solidFill>
              <a:latin typeface="Arial Blac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526" y="933708"/>
            <a:ext cx="800071" cy="409575"/>
          </a:xfrm>
          <a:prstGeom prst="rect">
            <a:avLst/>
          </a:prstGeom>
          <a:solidFill>
            <a:srgbClr val="1C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8688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08A976-1F51-1F7B-0DF4-D96FFA57BCAD}"/>
              </a:ext>
            </a:extLst>
          </p:cNvPr>
          <p:cNvSpPr txBox="1"/>
          <p:nvPr/>
        </p:nvSpPr>
        <p:spPr>
          <a:xfrm>
            <a:off x="713050" y="2092350"/>
            <a:ext cx="8129025" cy="569387"/>
          </a:xfrm>
          <a:prstGeom prst="rect">
            <a:avLst/>
          </a:prstGeom>
          <a:noFill/>
        </p:spPr>
        <p:txBody>
          <a:bodyPr wrap="square" numCol="1" spcCol="1404000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3100" b="1" dirty="0">
                <a:ea typeface="Tahoma" pitchFamily="34" charset="0"/>
                <a:cs typeface="Poppins" pitchFamily="2" charset="0"/>
              </a:rPr>
              <a:t>Feel free to ask any questions!</a:t>
            </a:r>
            <a:endParaRPr lang="en-IN" sz="3100" b="1" dirty="0">
              <a:ea typeface="Tahoma" pitchFamily="34" charset="0"/>
              <a:cs typeface="Poppin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BEF74B9-626E-6035-FDA9-4D5C84B96E31}"/>
              </a:ext>
            </a:extLst>
          </p:cNvPr>
          <p:cNvSpPr txBox="1"/>
          <p:nvPr/>
        </p:nvSpPr>
        <p:spPr>
          <a:xfrm>
            <a:off x="800070" y="804674"/>
            <a:ext cx="399948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rgbClr val="1C9444"/>
                </a:solidFill>
                <a:latin typeface="Arial Black" pitchFamily="34" charset="0"/>
              </a:rPr>
              <a:t>Q&amp;</a:t>
            </a:r>
            <a:r>
              <a:rPr lang="en-US" sz="3700" b="1" dirty="0">
                <a:solidFill>
                  <a:srgbClr val="FF6600"/>
                </a:solidFill>
                <a:latin typeface="Arial Black" pitchFamily="34" charset="0"/>
              </a:rPr>
              <a:t>A</a:t>
            </a:r>
            <a:endParaRPr lang="en-IN" sz="3700" b="1" i="1" dirty="0">
              <a:solidFill>
                <a:srgbClr val="FF6600"/>
              </a:solidFill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526" y="933708"/>
            <a:ext cx="800071" cy="409575"/>
          </a:xfrm>
          <a:prstGeom prst="rect">
            <a:avLst/>
          </a:prstGeom>
          <a:solidFill>
            <a:srgbClr val="1C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>
            <a:off x="933420" y="2782349"/>
            <a:ext cx="6448455" cy="0"/>
          </a:xfrm>
          <a:prstGeom prst="line">
            <a:avLst/>
          </a:prstGeom>
          <a:ln w="28575">
            <a:solidFill>
              <a:srgbClr val="1C94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476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67D4E4B0-9173-A108-F7EC-3849490DC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1598" y="280549"/>
            <a:ext cx="4536698" cy="1463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18A28E3-85C4-137D-BCC9-3CEE3AE00670}"/>
              </a:ext>
            </a:extLst>
          </p:cNvPr>
          <p:cNvSpPr txBox="1"/>
          <p:nvPr/>
        </p:nvSpPr>
        <p:spPr>
          <a:xfrm>
            <a:off x="2532735" y="2693806"/>
            <a:ext cx="7126530" cy="132343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8000" b="1" dirty="0">
                <a:solidFill>
                  <a:srgbClr val="00B0F0"/>
                </a:solidFill>
                <a:latin typeface="Arial Black" pitchFamily="34" charset="0"/>
                <a:cs typeface="Poppins" pitchFamily="2" charset="0"/>
              </a:rPr>
              <a:t>THANK YOU</a:t>
            </a:r>
          </a:p>
        </p:txBody>
      </p:sp>
      <p:pic>
        <p:nvPicPr>
          <p:cNvPr id="4100" name="Picture 4" descr="D:\Harshada-k\Harshada_K\INHOUSE\Word press PPT\4x\Asset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28785" y="2337369"/>
            <a:ext cx="745101" cy="101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Harshada-k\Harshada_K\INHOUSE\Word press PPT\4x\Asset 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489" y="2633486"/>
            <a:ext cx="455234" cy="110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Harshada-k\Harshada_K\INHOUSE\Word press PPT\4x\Asset 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546" y="2283779"/>
            <a:ext cx="462450" cy="45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Harshada-k\Harshada_K\INHOUSE\Walstar logo\walstar logo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662" y="5358162"/>
            <a:ext cx="1332676" cy="48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Admin\Downloads\paper-pla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6687">
            <a:off x="5253229" y="2154483"/>
            <a:ext cx="585854" cy="58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/>
          <p:cNvSpPr/>
          <p:nvPr/>
        </p:nvSpPr>
        <p:spPr>
          <a:xfrm rot="10106687">
            <a:off x="4729814" y="1980087"/>
            <a:ext cx="1026055" cy="754573"/>
          </a:xfrm>
          <a:prstGeom prst="arc">
            <a:avLst/>
          </a:prstGeom>
          <a:ln w="19050" cap="rnd">
            <a:solidFill>
              <a:srgbClr val="00B0F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18A28E3-85C4-137D-BCC9-3CEE3AE00670}"/>
              </a:ext>
            </a:extLst>
          </p:cNvPr>
          <p:cNvSpPr txBox="1"/>
          <p:nvPr/>
        </p:nvSpPr>
        <p:spPr>
          <a:xfrm>
            <a:off x="4664636" y="3917937"/>
            <a:ext cx="2179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i-IN" sz="4000" b="1" dirty="0">
                <a:solidFill>
                  <a:srgbClr val="FF6600"/>
                </a:solidFill>
                <a:latin typeface="Poppins" pitchFamily="2" charset="0"/>
                <a:cs typeface="Poppins" pitchFamily="2" charset="0"/>
              </a:rPr>
              <a:t>धन्यवाद</a:t>
            </a:r>
            <a:r>
              <a:rPr lang="en-IN" sz="4000" b="1" dirty="0">
                <a:solidFill>
                  <a:srgbClr val="FF6600"/>
                </a:solidFill>
                <a:latin typeface="Poppins" pitchFamily="2" charset="0"/>
                <a:cs typeface="Poppins" pitchFamily="2" charset="0"/>
              </a:rPr>
              <a:t> </a:t>
            </a:r>
            <a:endParaRPr lang="en-IN" sz="8000" b="1" i="1" dirty="0">
              <a:solidFill>
                <a:srgbClr val="FF6600"/>
              </a:solidFill>
              <a:latin typeface="Gotham Black" pitchFamily="50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516278" y="4759534"/>
            <a:ext cx="1159444" cy="0"/>
          </a:xfrm>
          <a:prstGeom prst="line">
            <a:avLst/>
          </a:prstGeom>
          <a:ln w="28575">
            <a:solidFill>
              <a:srgbClr val="1C94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C08A976-1F51-1F7B-0DF4-D96FFA57BCAD}"/>
              </a:ext>
            </a:extLst>
          </p:cNvPr>
          <p:cNvSpPr txBox="1"/>
          <p:nvPr/>
        </p:nvSpPr>
        <p:spPr>
          <a:xfrm>
            <a:off x="4909680" y="4896497"/>
            <a:ext cx="2372640" cy="461665"/>
          </a:xfrm>
          <a:prstGeom prst="rect">
            <a:avLst/>
          </a:prstGeom>
          <a:noFill/>
        </p:spPr>
        <p:txBody>
          <a:bodyPr wrap="square" numCol="1" spcCol="1404000" rtlCol="0">
            <a:spAutoFit/>
          </a:bodyPr>
          <a:lstStyle/>
          <a:p>
            <a:pPr algn="ctr"/>
            <a:r>
              <a:rPr lang="en-US" sz="2400" b="1" dirty="0" err="1">
                <a:ea typeface="Tahoma" pitchFamily="34" charset="0"/>
                <a:cs typeface="Poppins" pitchFamily="2" charset="0"/>
              </a:rPr>
              <a:t>Suraj</a:t>
            </a:r>
            <a:r>
              <a:rPr lang="en-US" sz="2400" b="1" dirty="0">
                <a:ea typeface="Tahoma" pitchFamily="34" charset="0"/>
                <a:cs typeface="Poppins" pitchFamily="2" charset="0"/>
              </a:rPr>
              <a:t> </a:t>
            </a:r>
            <a:r>
              <a:rPr lang="en-US" sz="2400" b="1" dirty="0" smtClean="0">
                <a:ea typeface="Tahoma" pitchFamily="34" charset="0"/>
                <a:cs typeface="Poppins" pitchFamily="2" charset="0"/>
              </a:rPr>
              <a:t>G. </a:t>
            </a:r>
            <a:r>
              <a:rPr lang="en-US" sz="2400" b="1" dirty="0" err="1" smtClean="0">
                <a:ea typeface="Tahoma" pitchFamily="34" charset="0"/>
                <a:cs typeface="Poppins" pitchFamily="2" charset="0"/>
              </a:rPr>
              <a:t>Sutar</a:t>
            </a:r>
            <a:endParaRPr lang="en-IN" sz="2400" b="1" dirty="0">
              <a:ea typeface="Tahoma" pitchFamily="34" charset="0"/>
              <a:cs typeface="Poppins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736696-BA78-2FDB-9EB9-45ADB5A0F9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382" y="4017245"/>
            <a:ext cx="397861" cy="39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86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08A976-1F51-1F7B-0DF4-D96FFA57BCAD}"/>
              </a:ext>
            </a:extLst>
          </p:cNvPr>
          <p:cNvSpPr txBox="1"/>
          <p:nvPr/>
        </p:nvSpPr>
        <p:spPr>
          <a:xfrm>
            <a:off x="4922507" y="1071279"/>
            <a:ext cx="2249817" cy="784830"/>
          </a:xfrm>
          <a:prstGeom prst="rect">
            <a:avLst/>
          </a:prstGeom>
          <a:noFill/>
        </p:spPr>
        <p:txBody>
          <a:bodyPr wrap="square" numCol="1" spcCol="1404000" rtlCol="0">
            <a:spAutoFit/>
          </a:bodyPr>
          <a:lstStyle/>
          <a:p>
            <a:pPr indent="-914400">
              <a:spcBef>
                <a:spcPts val="600"/>
              </a:spcBef>
              <a:spcAft>
                <a:spcPts val="600"/>
              </a:spcAft>
            </a:pPr>
            <a:r>
              <a:rPr lang="en-US" sz="4500" b="1" dirty="0">
                <a:solidFill>
                  <a:srgbClr val="FF6600"/>
                </a:solidFill>
                <a:latin typeface="Arial Black" pitchFamily="34" charset="0"/>
                <a:ea typeface="Verdana" pitchFamily="34" charset="0"/>
                <a:cs typeface="Poppins" pitchFamily="2" charset="0"/>
              </a:rPr>
              <a:t>Hi…</a:t>
            </a:r>
            <a:endParaRPr lang="en-IN" sz="4500" b="1" dirty="0">
              <a:solidFill>
                <a:srgbClr val="FF6600"/>
              </a:solidFill>
              <a:latin typeface="Arial Black" pitchFamily="34" charset="0"/>
              <a:ea typeface="Verdana" pitchFamily="34" charset="0"/>
              <a:cs typeface="Poppin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BEF74B9-626E-6035-FDA9-4D5C84B96E31}"/>
              </a:ext>
            </a:extLst>
          </p:cNvPr>
          <p:cNvSpPr txBox="1"/>
          <p:nvPr/>
        </p:nvSpPr>
        <p:spPr>
          <a:xfrm>
            <a:off x="800070" y="365996"/>
            <a:ext cx="5134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FF6600"/>
                </a:solidFill>
                <a:latin typeface="Arial Black" pitchFamily="34" charset="0"/>
              </a:rPr>
              <a:t>About</a:t>
            </a:r>
            <a:r>
              <a:rPr lang="en-IN" sz="3200" b="1" dirty="0">
                <a:solidFill>
                  <a:srgbClr val="1C9444"/>
                </a:solidFill>
                <a:latin typeface="Arial Black" pitchFamily="34" charset="0"/>
              </a:rPr>
              <a:t> Me</a:t>
            </a:r>
            <a:endParaRPr lang="en-IN" sz="3200" b="1" i="1" dirty="0">
              <a:solidFill>
                <a:srgbClr val="1C9444"/>
              </a:solidFill>
              <a:latin typeface="Arial Black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C08A976-1F51-1F7B-0DF4-D96FFA57BCAD}"/>
              </a:ext>
            </a:extLst>
          </p:cNvPr>
          <p:cNvSpPr txBox="1"/>
          <p:nvPr/>
        </p:nvSpPr>
        <p:spPr>
          <a:xfrm>
            <a:off x="4922508" y="3714948"/>
            <a:ext cx="5928579" cy="1708160"/>
          </a:xfrm>
          <a:prstGeom prst="rect">
            <a:avLst/>
          </a:prstGeom>
          <a:noFill/>
        </p:spPr>
        <p:txBody>
          <a:bodyPr wrap="square" numCol="1" spcCol="1404000" rtlCol="0">
            <a:spAutoFit/>
          </a:bodyPr>
          <a:lstStyle/>
          <a:p>
            <a:pPr indent="-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ea typeface="Verdana" pitchFamily="34" charset="0"/>
                <a:cs typeface="Poppins" pitchFamily="2" charset="0"/>
              </a:rPr>
              <a:t>I'm also an active member of the WordPress community and a mentor to aspiring developers. Excited to be a speaker at </a:t>
            </a:r>
            <a:r>
              <a:rPr lang="en-US" sz="1400" b="1" dirty="0">
                <a:ea typeface="Verdana" pitchFamily="34" charset="0"/>
                <a:cs typeface="Poppins" pitchFamily="2" charset="0"/>
              </a:rPr>
              <a:t>WordCamp  Kolhapur 2025</a:t>
            </a:r>
            <a:r>
              <a:rPr lang="en-US" sz="1400" dirty="0">
                <a:ea typeface="Verdana" pitchFamily="34" charset="0"/>
                <a:cs typeface="Poppins" pitchFamily="2" charset="0"/>
              </a:rPr>
              <a:t>,  I'll be sharing insights on creating custom widgets in Elementor. WordPress  isn't just my profession—it's my passion and a tool that empowers me to help businesses grow</a:t>
            </a:r>
            <a:r>
              <a:rPr lang="en-US" sz="1300" dirty="0">
                <a:ea typeface="Verdana" pitchFamily="34" charset="0"/>
                <a:cs typeface="Poppins" pitchFamily="2" charset="0"/>
              </a:rPr>
              <a:t>.</a:t>
            </a:r>
            <a:endParaRPr lang="en-IN" sz="1300" dirty="0">
              <a:ea typeface="Verdana" pitchFamily="34" charset="0"/>
              <a:cs typeface="Poppin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9526" y="468789"/>
            <a:ext cx="800071" cy="409575"/>
          </a:xfrm>
          <a:prstGeom prst="rect">
            <a:avLst/>
          </a:prstGeom>
          <a:solidFill>
            <a:srgbClr val="1C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4922508" y="1856109"/>
            <a:ext cx="6096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ea typeface="Verdana" pitchFamily="34" charset="0"/>
                <a:cs typeface="Poppins" pitchFamily="2" charset="0"/>
              </a:rPr>
              <a:t>This is </a:t>
            </a:r>
            <a:r>
              <a:rPr lang="en-US" sz="1400" b="1" dirty="0">
                <a:solidFill>
                  <a:srgbClr val="FF6600"/>
                </a:solidFill>
                <a:ea typeface="Verdana" pitchFamily="34" charset="0"/>
                <a:cs typeface="Poppins" pitchFamily="2" charset="0"/>
              </a:rPr>
              <a:t>Suraj Sutar</a:t>
            </a:r>
            <a:r>
              <a:rPr lang="en-US" sz="1400" dirty="0">
                <a:solidFill>
                  <a:srgbClr val="FF6600"/>
                </a:solidFill>
                <a:ea typeface="Verdana" pitchFamily="34" charset="0"/>
                <a:cs typeface="Poppins" pitchFamily="2" charset="0"/>
              </a:rPr>
              <a:t>, </a:t>
            </a:r>
            <a:r>
              <a:rPr lang="en-US" sz="1400" b="1" dirty="0">
                <a:solidFill>
                  <a:srgbClr val="FF6600"/>
                </a:solidFill>
                <a:ea typeface="Verdana" pitchFamily="34" charset="0"/>
                <a:cs typeface="Poppins" pitchFamily="2" charset="0"/>
              </a:rPr>
              <a:t>Manager</a:t>
            </a:r>
            <a:r>
              <a:rPr lang="en-US" sz="1400" dirty="0">
                <a:solidFill>
                  <a:srgbClr val="FF6600"/>
                </a:solidFill>
                <a:ea typeface="Verdana" pitchFamily="34" charset="0"/>
                <a:cs typeface="Poppins" pitchFamily="2" charset="0"/>
              </a:rPr>
              <a:t> </a:t>
            </a:r>
            <a:r>
              <a:rPr lang="en-US" sz="1400" dirty="0">
                <a:ea typeface="Verdana" pitchFamily="34" charset="0"/>
                <a:cs typeface="Poppins" pitchFamily="2" charset="0"/>
              </a:rPr>
              <a:t>at  </a:t>
            </a:r>
            <a:r>
              <a:rPr lang="en-US" sz="1400" b="1" dirty="0">
                <a:ea typeface="Verdana" pitchFamily="34" charset="0"/>
                <a:cs typeface="Poppins" pitchFamily="2" charset="0"/>
              </a:rPr>
              <a:t>Walstar Technologies Pvt. Ltd. </a:t>
            </a:r>
            <a:r>
              <a:rPr lang="en-US" sz="1400" dirty="0">
                <a:ea typeface="Verdana" pitchFamily="34" charset="0"/>
                <a:cs typeface="Poppins" pitchFamily="2" charset="0"/>
              </a:rPr>
              <a:t>With over 7 years of experience in </a:t>
            </a:r>
            <a:r>
              <a:rPr lang="en-US" sz="1400" b="1" dirty="0">
                <a:ea typeface="Verdana" pitchFamily="34" charset="0"/>
                <a:cs typeface="Poppins" pitchFamily="2" charset="0"/>
              </a:rPr>
              <a:t>WordPress development</a:t>
            </a:r>
            <a:r>
              <a:rPr lang="en-US" sz="1400" dirty="0">
                <a:ea typeface="Verdana" pitchFamily="34" charset="0"/>
                <a:cs typeface="Poppins" pitchFamily="2" charset="0"/>
              </a:rPr>
              <a:t>, I've helped businesses build custom websites, optimize performance, and create tailored solutions to meet their unique needs. My </a:t>
            </a:r>
            <a:r>
              <a:rPr lang="en-US" sz="1400" b="1" dirty="0">
                <a:ea typeface="Verdana" pitchFamily="34" charset="0"/>
                <a:cs typeface="Poppins" pitchFamily="2" charset="0"/>
              </a:rPr>
              <a:t>expertise</a:t>
            </a:r>
            <a:r>
              <a:rPr lang="en-US" sz="1400" dirty="0">
                <a:ea typeface="Verdana" pitchFamily="34" charset="0"/>
                <a:cs typeface="Poppins" pitchFamily="2" charset="0"/>
              </a:rPr>
              <a:t> spans everything from crafting custom code to integrating advanced  functionalities  using tools like </a:t>
            </a:r>
            <a:r>
              <a:rPr lang="en-US" sz="1400" b="1" dirty="0">
                <a:ea typeface="Verdana" pitchFamily="34" charset="0"/>
                <a:cs typeface="Poppins" pitchFamily="2" charset="0"/>
              </a:rPr>
              <a:t>Elementor.</a:t>
            </a:r>
          </a:p>
        </p:txBody>
      </p:sp>
      <p:sp>
        <p:nvSpPr>
          <p:cNvPr id="13" name="Flowchart: Delay 12"/>
          <p:cNvSpPr/>
          <p:nvPr/>
        </p:nvSpPr>
        <p:spPr>
          <a:xfrm rot="16200000">
            <a:off x="904387" y="1960945"/>
            <a:ext cx="3285770" cy="3285770"/>
          </a:xfrm>
          <a:prstGeom prst="flowChartDelay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FF6600"/>
              </a:solidFill>
              <a:highlight>
                <a:srgbClr val="FF6600"/>
              </a:highlight>
            </a:endParaRPr>
          </a:p>
        </p:txBody>
      </p:sp>
      <p:sp>
        <p:nvSpPr>
          <p:cNvPr id="15" name="Flowchart: Delay 14"/>
          <p:cNvSpPr/>
          <p:nvPr/>
        </p:nvSpPr>
        <p:spPr>
          <a:xfrm rot="16200000">
            <a:off x="748560" y="1790752"/>
            <a:ext cx="3607978" cy="3607978"/>
          </a:xfrm>
          <a:prstGeom prst="flowChartDelay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26" name="Picture 2" descr="D:\Harshada-k\Harshada_K\INHOUSE\Word press PPT\surajS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2" y="1071279"/>
            <a:ext cx="3834059" cy="41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685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C08A976-1F51-1F7B-0DF4-D96FFA57BCAD}"/>
              </a:ext>
            </a:extLst>
          </p:cNvPr>
          <p:cNvSpPr txBox="1"/>
          <p:nvPr/>
        </p:nvSpPr>
        <p:spPr>
          <a:xfrm>
            <a:off x="133350" y="1611663"/>
            <a:ext cx="5083672" cy="3665362"/>
          </a:xfrm>
          <a:prstGeom prst="rect">
            <a:avLst/>
          </a:prstGeom>
          <a:noFill/>
        </p:spPr>
        <p:txBody>
          <a:bodyPr wrap="square" numCol="1" spcCol="0" rtlCol="0">
            <a:spAutoFit/>
          </a:bodyPr>
          <a:lstStyle/>
          <a:p>
            <a:pPr marL="1257300" lvl="2" indent="-342900">
              <a:lnSpc>
                <a:spcPct val="250000"/>
              </a:lnSpc>
              <a:buFont typeface="Wingdings" pitchFamily="2" charset="2"/>
              <a:buChar char="§"/>
            </a:pPr>
            <a:r>
              <a:rPr lang="en-IN" sz="1900" b="1" dirty="0">
                <a:ea typeface="Tahoma" pitchFamily="34" charset="0"/>
                <a:cs typeface="Poppins" pitchFamily="2" charset="0"/>
              </a:rPr>
              <a:t>Introduction  to  Elementor</a:t>
            </a:r>
          </a:p>
          <a:p>
            <a:pPr marL="1257300" lvl="2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IN" sz="1900" b="1" dirty="0">
                <a:ea typeface="Tahoma" pitchFamily="34" charset="0"/>
                <a:cs typeface="Poppins" pitchFamily="2" charset="0"/>
              </a:rPr>
              <a:t>Need for Custom Widgets</a:t>
            </a:r>
          </a:p>
          <a:p>
            <a:pPr marL="1257300" lvl="2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IN" sz="1900" b="1" dirty="0">
                <a:ea typeface="Tahoma" pitchFamily="34" charset="0"/>
                <a:cs typeface="Poppins" pitchFamily="2" charset="0"/>
              </a:rPr>
              <a:t>Creating  Custom  Widgets</a:t>
            </a:r>
          </a:p>
          <a:p>
            <a:pPr marL="1257300" lvl="2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IN" sz="1900" b="1" dirty="0">
                <a:ea typeface="Tahoma" pitchFamily="34" charset="0"/>
                <a:cs typeface="Poppins" pitchFamily="2" charset="0"/>
              </a:rPr>
              <a:t>Extending  Functionality</a:t>
            </a:r>
          </a:p>
          <a:p>
            <a:pPr marL="1257300" lvl="2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IN" sz="1900" b="1" dirty="0">
                <a:ea typeface="Tahoma" pitchFamily="34" charset="0"/>
                <a:cs typeface="Poppins" pitchFamily="2" charset="0"/>
              </a:rPr>
              <a:t>Live  Demo</a:t>
            </a:r>
          </a:p>
          <a:p>
            <a:pPr marL="1257300" lvl="2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IN" sz="1900" b="1" dirty="0">
                <a:ea typeface="Tahoma" pitchFamily="34" charset="0"/>
                <a:cs typeface="Poppins" pitchFamily="2" charset="0"/>
              </a:rPr>
              <a:t>Q&amp;A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143000" y="2466975"/>
            <a:ext cx="7019925" cy="0"/>
          </a:xfrm>
          <a:prstGeom prst="line">
            <a:avLst/>
          </a:prstGeom>
          <a:ln w="19050">
            <a:solidFill>
              <a:srgbClr val="1C94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43000" y="3038475"/>
            <a:ext cx="7019925" cy="0"/>
          </a:xfrm>
          <a:prstGeom prst="line">
            <a:avLst/>
          </a:prstGeom>
          <a:ln w="19050">
            <a:solidFill>
              <a:srgbClr val="1C94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3000" y="3609975"/>
            <a:ext cx="7019925" cy="0"/>
          </a:xfrm>
          <a:prstGeom prst="line">
            <a:avLst/>
          </a:prstGeom>
          <a:ln w="19050">
            <a:solidFill>
              <a:srgbClr val="1C94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42999" y="4152900"/>
            <a:ext cx="7019925" cy="0"/>
          </a:xfrm>
          <a:prstGeom prst="line">
            <a:avLst/>
          </a:prstGeom>
          <a:ln w="19050">
            <a:solidFill>
              <a:srgbClr val="1C94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42998" y="4705350"/>
            <a:ext cx="7019925" cy="0"/>
          </a:xfrm>
          <a:prstGeom prst="line">
            <a:avLst/>
          </a:prstGeom>
          <a:ln w="19050">
            <a:solidFill>
              <a:srgbClr val="1C94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43000" y="5282305"/>
            <a:ext cx="7019925" cy="0"/>
          </a:xfrm>
          <a:prstGeom prst="line">
            <a:avLst/>
          </a:prstGeom>
          <a:ln w="19050">
            <a:solidFill>
              <a:srgbClr val="1C94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BEF74B9-626E-6035-FDA9-4D5C84B96E31}"/>
              </a:ext>
            </a:extLst>
          </p:cNvPr>
          <p:cNvSpPr txBox="1"/>
          <p:nvPr/>
        </p:nvSpPr>
        <p:spPr>
          <a:xfrm>
            <a:off x="800070" y="928053"/>
            <a:ext cx="527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C9444"/>
                </a:solidFill>
                <a:latin typeface="Arial Black" pitchFamily="34" charset="0"/>
              </a:rPr>
              <a:t>Key </a:t>
            </a:r>
            <a:r>
              <a:rPr lang="en-US" sz="3200" b="1" dirty="0" smtClean="0">
                <a:solidFill>
                  <a:srgbClr val="FF6600"/>
                </a:solidFill>
                <a:latin typeface="Arial Black" pitchFamily="34" charset="0"/>
              </a:rPr>
              <a:t>Points</a:t>
            </a:r>
            <a:endParaRPr lang="en-IN" sz="3200" b="1" i="1" dirty="0">
              <a:solidFill>
                <a:srgbClr val="FF6600"/>
              </a:solidFill>
              <a:latin typeface="Arial Black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9526" y="1030846"/>
            <a:ext cx="800071" cy="409575"/>
          </a:xfrm>
          <a:prstGeom prst="rect">
            <a:avLst/>
          </a:prstGeom>
          <a:solidFill>
            <a:srgbClr val="1C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5080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C08A976-1F51-1F7B-0DF4-D96FFA57BCAD}"/>
              </a:ext>
            </a:extLst>
          </p:cNvPr>
          <p:cNvSpPr txBox="1"/>
          <p:nvPr/>
        </p:nvSpPr>
        <p:spPr>
          <a:xfrm>
            <a:off x="595643" y="2501925"/>
            <a:ext cx="5928579" cy="477054"/>
          </a:xfrm>
          <a:prstGeom prst="rect">
            <a:avLst/>
          </a:prstGeom>
          <a:noFill/>
        </p:spPr>
        <p:txBody>
          <a:bodyPr wrap="square" numCol="1" spcCol="1404000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500" b="1" dirty="0">
                <a:ea typeface="Tahoma" pitchFamily="34" charset="0"/>
                <a:cs typeface="Poppins" pitchFamily="2" charset="0"/>
              </a:rPr>
              <a:t>Overview of Elementor</a:t>
            </a:r>
            <a:endParaRPr lang="en-IN" sz="2500" b="1" dirty="0">
              <a:ea typeface="Tahoma" pitchFamily="34" charset="0"/>
              <a:cs typeface="Poppins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03548" y="2954394"/>
            <a:ext cx="6668827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ea typeface="Tahoma" pitchFamily="34" charset="0"/>
                <a:cs typeface="Poppins" pitchFamily="2" charset="0"/>
              </a:rPr>
              <a:t>Drag-and-drop builder for WordPress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ea typeface="Tahoma" pitchFamily="34" charset="0"/>
                <a:cs typeface="Poppins" pitchFamily="2" charset="0"/>
              </a:rPr>
              <a:t>Simplifies site customization</a:t>
            </a:r>
            <a:endParaRPr lang="en-IN" sz="2000" dirty="0">
              <a:ea typeface="Tahoma" pitchFamily="34" charset="0"/>
              <a:cs typeface="Poppins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C08A976-1F51-1F7B-0DF4-D96FFA57BCAD}"/>
              </a:ext>
            </a:extLst>
          </p:cNvPr>
          <p:cNvSpPr txBox="1"/>
          <p:nvPr/>
        </p:nvSpPr>
        <p:spPr>
          <a:xfrm>
            <a:off x="671843" y="4311211"/>
            <a:ext cx="5928579" cy="477054"/>
          </a:xfrm>
          <a:prstGeom prst="rect">
            <a:avLst/>
          </a:prstGeom>
          <a:noFill/>
        </p:spPr>
        <p:txBody>
          <a:bodyPr wrap="square" numCol="1" spcCol="1404000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500" b="1" dirty="0">
                <a:ea typeface="Tahoma" pitchFamily="34" charset="0"/>
                <a:cs typeface="Poppins" pitchFamily="2" charset="0"/>
              </a:rPr>
              <a:t>Importance of Widgets</a:t>
            </a:r>
            <a:endParaRPr lang="en-IN" sz="2500" b="1" dirty="0">
              <a:ea typeface="Tahoma" pitchFamily="34" charset="0"/>
              <a:cs typeface="Poppins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03546" y="4868126"/>
            <a:ext cx="50220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ea typeface="Tahoma" pitchFamily="34" charset="0"/>
                <a:cs typeface="Poppins" pitchFamily="2" charset="0"/>
              </a:rPr>
              <a:t>Crucial for tailoring design and functionality</a:t>
            </a:r>
            <a:endParaRPr lang="en-IN" sz="2000" dirty="0">
              <a:ea typeface="Tahoma" pitchFamily="34" charset="0"/>
              <a:cs typeface="Poppins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BEF74B9-626E-6035-FDA9-4D5C84B96E31}"/>
              </a:ext>
            </a:extLst>
          </p:cNvPr>
          <p:cNvSpPr txBox="1"/>
          <p:nvPr/>
        </p:nvSpPr>
        <p:spPr>
          <a:xfrm>
            <a:off x="800069" y="928053"/>
            <a:ext cx="8343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C9444"/>
                </a:solidFill>
                <a:latin typeface="Arial Black" pitchFamily="34" charset="0"/>
              </a:rPr>
              <a:t>Introduction </a:t>
            </a:r>
          </a:p>
          <a:p>
            <a:r>
              <a:rPr lang="en-US" sz="3200" b="1" dirty="0">
                <a:solidFill>
                  <a:srgbClr val="FF6600"/>
                </a:solidFill>
                <a:latin typeface="Arial Black" pitchFamily="34" charset="0"/>
              </a:rPr>
              <a:t>to Elementor</a:t>
            </a:r>
            <a:endParaRPr lang="en-IN" sz="3200" b="1" i="1" dirty="0">
              <a:solidFill>
                <a:srgbClr val="FF6600"/>
              </a:solidFill>
              <a:latin typeface="Arial Black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526" y="1057087"/>
            <a:ext cx="800071" cy="409575"/>
          </a:xfrm>
          <a:prstGeom prst="rect">
            <a:avLst/>
          </a:prstGeom>
          <a:solidFill>
            <a:srgbClr val="1C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" name="Straight Connector 5"/>
          <p:cNvCxnSpPr/>
          <p:nvPr/>
        </p:nvCxnSpPr>
        <p:spPr>
          <a:xfrm>
            <a:off x="749594" y="4058699"/>
            <a:ext cx="5819348" cy="0"/>
          </a:xfrm>
          <a:prstGeom prst="line">
            <a:avLst/>
          </a:prstGeom>
          <a:ln w="28575">
            <a:solidFill>
              <a:srgbClr val="1C94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866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BEF74B9-626E-6035-FDA9-4D5C84B96E31}"/>
              </a:ext>
            </a:extLst>
          </p:cNvPr>
          <p:cNvSpPr txBox="1"/>
          <p:nvPr/>
        </p:nvSpPr>
        <p:spPr>
          <a:xfrm>
            <a:off x="800069" y="928053"/>
            <a:ext cx="8258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C9444"/>
                </a:solidFill>
                <a:latin typeface="Arial Black" pitchFamily="34" charset="0"/>
              </a:rPr>
              <a:t>Need for </a:t>
            </a:r>
          </a:p>
          <a:p>
            <a:r>
              <a:rPr lang="en-US" sz="3200" b="1" dirty="0">
                <a:solidFill>
                  <a:srgbClr val="FF6600"/>
                </a:solidFill>
                <a:latin typeface="Arial Black" pitchFamily="34" charset="0"/>
              </a:rPr>
              <a:t>Custom Widgets</a:t>
            </a:r>
            <a:endParaRPr lang="en-IN" sz="3200" b="1" i="1" dirty="0">
              <a:solidFill>
                <a:srgbClr val="FF6600"/>
              </a:solidFill>
              <a:latin typeface="Arial Black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526" y="1057087"/>
            <a:ext cx="800071" cy="409575"/>
          </a:xfrm>
          <a:prstGeom prst="rect">
            <a:avLst/>
          </a:prstGeom>
          <a:solidFill>
            <a:srgbClr val="1C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C08A976-1F51-1F7B-0DF4-D96FFA57BCAD}"/>
              </a:ext>
            </a:extLst>
          </p:cNvPr>
          <p:cNvSpPr txBox="1"/>
          <p:nvPr/>
        </p:nvSpPr>
        <p:spPr>
          <a:xfrm>
            <a:off x="595643" y="2425725"/>
            <a:ext cx="5928579" cy="477054"/>
          </a:xfrm>
          <a:prstGeom prst="rect">
            <a:avLst/>
          </a:prstGeom>
          <a:noFill/>
        </p:spPr>
        <p:txBody>
          <a:bodyPr wrap="square" numCol="1" spcCol="1404000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500" b="1" dirty="0">
                <a:ea typeface="Tahoma" pitchFamily="34" charset="0"/>
                <a:cs typeface="Poppins" pitchFamily="2" charset="0"/>
              </a:rPr>
              <a:t>Why Create Custom Widgets</a:t>
            </a:r>
            <a:endParaRPr lang="en-IN" sz="2500" b="1" dirty="0">
              <a:ea typeface="Tahoma" pitchFamily="34" charset="0"/>
              <a:cs typeface="Poppins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3548" y="3052457"/>
            <a:ext cx="5110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ea typeface="Tahoma" pitchFamily="34" charset="0"/>
                <a:cs typeface="Poppins" pitchFamily="2" charset="0"/>
              </a:rPr>
              <a:t>Default options may not meet unique design</a:t>
            </a:r>
          </a:p>
          <a:p>
            <a:r>
              <a:rPr lang="en-US" sz="2000" dirty="0">
                <a:ea typeface="Tahoma" pitchFamily="34" charset="0"/>
                <a:cs typeface="Poppins" pitchFamily="2" charset="0"/>
              </a:rPr>
              <a:t>     needs</a:t>
            </a:r>
            <a:endParaRPr lang="en-IN" sz="2000" dirty="0">
              <a:ea typeface="Tahoma" pitchFamily="34" charset="0"/>
              <a:cs typeface="Poppins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C08A976-1F51-1F7B-0DF4-D96FFA57BCAD}"/>
              </a:ext>
            </a:extLst>
          </p:cNvPr>
          <p:cNvSpPr txBox="1"/>
          <p:nvPr/>
        </p:nvSpPr>
        <p:spPr>
          <a:xfrm>
            <a:off x="640363" y="4225486"/>
            <a:ext cx="5928579" cy="477054"/>
          </a:xfrm>
          <a:prstGeom prst="rect">
            <a:avLst/>
          </a:prstGeom>
          <a:noFill/>
        </p:spPr>
        <p:txBody>
          <a:bodyPr wrap="square" numCol="1" spcCol="1404000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500" b="1" dirty="0">
                <a:ea typeface="Tahoma" pitchFamily="34" charset="0"/>
                <a:cs typeface="Poppins" pitchFamily="2" charset="0"/>
              </a:rPr>
              <a:t>Benefits</a:t>
            </a:r>
            <a:endParaRPr lang="en-IN" sz="2500" b="1" dirty="0">
              <a:ea typeface="Tahoma" pitchFamily="34" charset="0"/>
              <a:cs typeface="Poppins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8285" y="4687151"/>
            <a:ext cx="4118628" cy="9679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ea typeface="Tahoma" pitchFamily="34" charset="0"/>
                <a:cs typeface="Poppins" pitchFamily="2" charset="0"/>
              </a:rPr>
              <a:t>Enhanced flexibility for developers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ea typeface="Tahoma" pitchFamily="34" charset="0"/>
                <a:cs typeface="Poppins" pitchFamily="2" charset="0"/>
              </a:rPr>
              <a:t>Improved user experience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49594" y="3972974"/>
            <a:ext cx="5819348" cy="0"/>
          </a:xfrm>
          <a:prstGeom prst="line">
            <a:avLst/>
          </a:prstGeom>
          <a:ln w="28575">
            <a:solidFill>
              <a:srgbClr val="1C94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922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C08A976-1F51-1F7B-0DF4-D96FFA57BCAD}"/>
              </a:ext>
            </a:extLst>
          </p:cNvPr>
          <p:cNvSpPr txBox="1"/>
          <p:nvPr/>
        </p:nvSpPr>
        <p:spPr>
          <a:xfrm>
            <a:off x="913075" y="2366671"/>
            <a:ext cx="6478325" cy="477054"/>
          </a:xfrm>
          <a:prstGeom prst="rect">
            <a:avLst/>
          </a:prstGeom>
          <a:noFill/>
        </p:spPr>
        <p:txBody>
          <a:bodyPr wrap="square" numCol="1" spcCol="1404000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500" b="1" dirty="0">
                <a:ea typeface="Tahoma" pitchFamily="34" charset="0"/>
                <a:cs typeface="Poppins" pitchFamily="2" charset="0"/>
              </a:rPr>
              <a:t>Key Steps to Build Custom Widgets :</a:t>
            </a:r>
            <a:endParaRPr lang="en-IN" sz="2500" b="1" dirty="0">
              <a:ea typeface="Tahoma" pitchFamily="34" charset="0"/>
              <a:cs typeface="Poppins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0933" y="2819140"/>
            <a:ext cx="4558427" cy="24683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dirty="0">
                <a:ea typeface="Tahoma" pitchFamily="34" charset="0"/>
                <a:cs typeface="Poppins" pitchFamily="2" charset="0"/>
              </a:rPr>
              <a:t>Develop a custom plugin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dirty="0">
                <a:ea typeface="Tahoma" pitchFamily="34" charset="0"/>
                <a:cs typeface="Poppins" pitchFamily="2" charset="0"/>
              </a:rPr>
              <a:t>Register the widget with Elementor API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dirty="0">
                <a:ea typeface="Tahoma" pitchFamily="34" charset="0"/>
                <a:cs typeface="Poppins" pitchFamily="2" charset="0"/>
              </a:rPr>
              <a:t>Define widget controls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dirty="0">
                <a:ea typeface="Tahoma" pitchFamily="34" charset="0"/>
                <a:cs typeface="Poppins" pitchFamily="2" charset="0"/>
              </a:rPr>
              <a:t>Render content dynamically</a:t>
            </a:r>
            <a:endParaRPr lang="en-IN" sz="2000" dirty="0">
              <a:ea typeface="Tahoma" pitchFamily="34" charset="0"/>
              <a:cs typeface="Poppin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BEF74B9-626E-6035-FDA9-4D5C84B96E31}"/>
              </a:ext>
            </a:extLst>
          </p:cNvPr>
          <p:cNvSpPr txBox="1"/>
          <p:nvPr/>
        </p:nvSpPr>
        <p:spPr>
          <a:xfrm>
            <a:off x="800069" y="928053"/>
            <a:ext cx="9420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C9444"/>
                </a:solidFill>
                <a:latin typeface="Arial Black" pitchFamily="34" charset="0"/>
              </a:rPr>
              <a:t>Creating</a:t>
            </a:r>
          </a:p>
          <a:p>
            <a:r>
              <a:rPr lang="en-US" sz="3200" b="1" dirty="0">
                <a:solidFill>
                  <a:srgbClr val="FF6600"/>
                </a:solidFill>
                <a:latin typeface="Arial Black" pitchFamily="34" charset="0"/>
              </a:rPr>
              <a:t>Custom Widgets</a:t>
            </a:r>
            <a:endParaRPr lang="en-IN" sz="3200" b="1" i="1" dirty="0">
              <a:solidFill>
                <a:srgbClr val="FF6600"/>
              </a:solidFill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526" y="1057087"/>
            <a:ext cx="800071" cy="409575"/>
          </a:xfrm>
          <a:prstGeom prst="rect">
            <a:avLst/>
          </a:prstGeom>
          <a:solidFill>
            <a:srgbClr val="1C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2700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08A976-1F51-1F7B-0DF4-D96FFA57BCAD}"/>
              </a:ext>
            </a:extLst>
          </p:cNvPr>
          <p:cNvSpPr txBox="1"/>
          <p:nvPr/>
        </p:nvSpPr>
        <p:spPr>
          <a:xfrm>
            <a:off x="699622" y="1676123"/>
            <a:ext cx="11478950" cy="477054"/>
          </a:xfrm>
          <a:prstGeom prst="rect">
            <a:avLst/>
          </a:prstGeom>
          <a:noFill/>
        </p:spPr>
        <p:txBody>
          <a:bodyPr wrap="square" numCol="1" spcCol="1404000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>
                <a:ea typeface="Tahoma" pitchFamily="34" charset="0"/>
                <a:cs typeface="Poppins" pitchFamily="2" charset="0"/>
              </a:rPr>
              <a:t> How to create Custom Plugin and using that add widget into Elementor</a:t>
            </a:r>
            <a:endParaRPr lang="en-IN" sz="2400" b="1" dirty="0">
              <a:ea typeface="Tahoma" pitchFamily="34" charset="0"/>
              <a:cs typeface="Poppins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9363" y="4125908"/>
            <a:ext cx="7153275" cy="1866900"/>
          </a:xfrm>
          <a:prstGeom prst="rect">
            <a:avLst/>
          </a:prstGeom>
          <a:solidFill>
            <a:srgbClr val="1C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050" name="Picture 2" descr="C:\Users\Admin\Downloads\imag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225" y="2455015"/>
            <a:ext cx="6769551" cy="33259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BEF74B9-626E-6035-FDA9-4D5C84B96E31}"/>
              </a:ext>
            </a:extLst>
          </p:cNvPr>
          <p:cNvSpPr txBox="1"/>
          <p:nvPr/>
        </p:nvSpPr>
        <p:spPr>
          <a:xfrm>
            <a:off x="800069" y="470853"/>
            <a:ext cx="9296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C9444"/>
                </a:solidFill>
                <a:latin typeface="Arial Black" pitchFamily="34" charset="0"/>
              </a:rPr>
              <a:t>Develop a</a:t>
            </a:r>
          </a:p>
          <a:p>
            <a:r>
              <a:rPr lang="en-US" sz="3200" b="1" dirty="0">
                <a:solidFill>
                  <a:srgbClr val="FF6600"/>
                </a:solidFill>
                <a:latin typeface="Arial Black" pitchFamily="34" charset="0"/>
              </a:rPr>
              <a:t>Custom Plugin</a:t>
            </a:r>
            <a:endParaRPr lang="en-IN" sz="3200" b="1" i="1" dirty="0">
              <a:solidFill>
                <a:srgbClr val="FF6600"/>
              </a:solidFill>
              <a:latin typeface="Arial Black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526" y="599887"/>
            <a:ext cx="800071" cy="409575"/>
          </a:xfrm>
          <a:prstGeom prst="rect">
            <a:avLst/>
          </a:prstGeom>
          <a:solidFill>
            <a:srgbClr val="1C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3177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57513" y="4249733"/>
            <a:ext cx="6276975" cy="1866900"/>
          </a:xfrm>
          <a:prstGeom prst="rect">
            <a:avLst/>
          </a:prstGeom>
          <a:solidFill>
            <a:srgbClr val="1C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3" descr="C:\Users\Admin\Downloads\image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101" y="2390914"/>
            <a:ext cx="5811799" cy="35007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08A976-1F51-1F7B-0DF4-D96FFA57BCAD}"/>
              </a:ext>
            </a:extLst>
          </p:cNvPr>
          <p:cNvSpPr txBox="1"/>
          <p:nvPr/>
        </p:nvSpPr>
        <p:spPr>
          <a:xfrm>
            <a:off x="699622" y="1676123"/>
            <a:ext cx="10492253" cy="477054"/>
          </a:xfrm>
          <a:prstGeom prst="rect">
            <a:avLst/>
          </a:prstGeom>
          <a:noFill/>
        </p:spPr>
        <p:txBody>
          <a:bodyPr wrap="square" numCol="1" spcCol="1404000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b="1" dirty="0">
                <a:latin typeface="Poppins" pitchFamily="2" charset="0"/>
                <a:ea typeface="Tahoma" pitchFamily="34" charset="0"/>
                <a:cs typeface="Poppins" pitchFamily="2" charset="0"/>
              </a:rPr>
              <a:t> </a:t>
            </a:r>
            <a:r>
              <a:rPr lang="en-US" sz="2500" b="1" dirty="0">
                <a:ea typeface="Tahoma" pitchFamily="34" charset="0"/>
                <a:cs typeface="Poppins" pitchFamily="2" charset="0"/>
              </a:rPr>
              <a:t>How to create Custom Plugin and using that add widget into Elementor</a:t>
            </a:r>
            <a:endParaRPr lang="en-IN" sz="2500" b="1" dirty="0">
              <a:ea typeface="Tahoma" pitchFamily="34" charset="0"/>
              <a:cs typeface="Poppin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BEF74B9-626E-6035-FDA9-4D5C84B96E31}"/>
              </a:ext>
            </a:extLst>
          </p:cNvPr>
          <p:cNvSpPr txBox="1"/>
          <p:nvPr/>
        </p:nvSpPr>
        <p:spPr>
          <a:xfrm>
            <a:off x="800069" y="470853"/>
            <a:ext cx="9191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C9444"/>
                </a:solidFill>
                <a:latin typeface="Arial Black" pitchFamily="34" charset="0"/>
              </a:rPr>
              <a:t>Develop a</a:t>
            </a:r>
          </a:p>
          <a:p>
            <a:r>
              <a:rPr lang="en-US" sz="3200" b="1" dirty="0">
                <a:solidFill>
                  <a:srgbClr val="FF6600"/>
                </a:solidFill>
                <a:latin typeface="Arial Black" pitchFamily="34" charset="0"/>
              </a:rPr>
              <a:t>Custom Plugin</a:t>
            </a:r>
            <a:endParaRPr lang="en-IN" sz="3200" b="1" i="1" dirty="0">
              <a:solidFill>
                <a:srgbClr val="FF6600"/>
              </a:solidFill>
              <a:latin typeface="Arial Blac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6" y="599887"/>
            <a:ext cx="800071" cy="409575"/>
          </a:xfrm>
          <a:prstGeom prst="rect">
            <a:avLst/>
          </a:prstGeom>
          <a:solidFill>
            <a:srgbClr val="1C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1989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5795" y="1983470"/>
            <a:ext cx="5300400" cy="3378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600" dirty="0">
                <a:ea typeface="Tahoma" pitchFamily="34" charset="0"/>
                <a:cs typeface="Poppins" pitchFamily="2" charset="0"/>
              </a:rPr>
              <a:t>'type' =&gt; \Elementor\Controls_Manager::TEXT</a:t>
            </a:r>
          </a:p>
          <a:p>
            <a:pPr>
              <a:lnSpc>
                <a:spcPct val="150000"/>
              </a:lnSpc>
            </a:pPr>
            <a:r>
              <a:rPr lang="en-IN" sz="1600" dirty="0">
                <a:ea typeface="Tahoma" pitchFamily="34" charset="0"/>
                <a:cs typeface="Poppins" pitchFamily="2" charset="0"/>
              </a:rPr>
              <a:t>'type' =&gt; \Elementor\Controls_Manager::TEXTAREA</a:t>
            </a:r>
          </a:p>
          <a:p>
            <a:pPr>
              <a:lnSpc>
                <a:spcPct val="150000"/>
              </a:lnSpc>
            </a:pPr>
            <a:r>
              <a:rPr lang="en-IN" sz="1600" dirty="0">
                <a:ea typeface="Tahoma" pitchFamily="34" charset="0"/>
                <a:cs typeface="Poppins" pitchFamily="2" charset="0"/>
              </a:rPr>
              <a:t>'type' =&gt; \Elementor\Controls_Manager::NUMBER </a:t>
            </a:r>
          </a:p>
          <a:p>
            <a:pPr>
              <a:lnSpc>
                <a:spcPct val="150000"/>
              </a:lnSpc>
            </a:pPr>
            <a:r>
              <a:rPr lang="en-IN" sz="1600" dirty="0">
                <a:ea typeface="Tahoma" pitchFamily="34" charset="0"/>
                <a:cs typeface="Poppins" pitchFamily="2" charset="0"/>
              </a:rPr>
              <a:t>'type' =&gt; \Elementor\Controls_Manager::URL </a:t>
            </a:r>
          </a:p>
          <a:p>
            <a:pPr>
              <a:lnSpc>
                <a:spcPct val="150000"/>
              </a:lnSpc>
            </a:pPr>
            <a:r>
              <a:rPr lang="en-IN" sz="1600" dirty="0">
                <a:ea typeface="Tahoma" pitchFamily="34" charset="0"/>
                <a:cs typeface="Poppins" pitchFamily="2" charset="0"/>
              </a:rPr>
              <a:t>'type' =&gt; \Elementor\Controls_Manager::EMAIL </a:t>
            </a:r>
          </a:p>
          <a:p>
            <a:pPr>
              <a:lnSpc>
                <a:spcPct val="150000"/>
              </a:lnSpc>
            </a:pPr>
            <a:r>
              <a:rPr lang="en-IN" sz="1600" dirty="0">
                <a:ea typeface="Tahoma" pitchFamily="34" charset="0"/>
                <a:cs typeface="Poppins" pitchFamily="2" charset="0"/>
              </a:rPr>
              <a:t>'type' =&gt; \Elementor\Controls_Manager::COLOR </a:t>
            </a:r>
          </a:p>
          <a:p>
            <a:pPr>
              <a:lnSpc>
                <a:spcPct val="150000"/>
              </a:lnSpc>
            </a:pPr>
            <a:r>
              <a:rPr lang="en-IN" sz="1600" dirty="0">
                <a:ea typeface="Tahoma" pitchFamily="34" charset="0"/>
                <a:cs typeface="Poppins" pitchFamily="2" charset="0"/>
              </a:rPr>
              <a:t>'type' =&gt; \Elementor\Controls_Manager::MEDIA </a:t>
            </a:r>
          </a:p>
          <a:p>
            <a:pPr>
              <a:lnSpc>
                <a:spcPct val="150000"/>
              </a:lnSpc>
            </a:pPr>
            <a:r>
              <a:rPr lang="en-IN" sz="1600" dirty="0">
                <a:ea typeface="Tahoma" pitchFamily="34" charset="0"/>
                <a:cs typeface="Poppins" pitchFamily="2" charset="0"/>
              </a:rPr>
              <a:t>'type' =&gt; \Elementor\Controls_Manager::SELECT </a:t>
            </a:r>
          </a:p>
          <a:p>
            <a:pPr>
              <a:lnSpc>
                <a:spcPct val="150000"/>
              </a:lnSpc>
            </a:pPr>
            <a:r>
              <a:rPr lang="en-IN" sz="1600" dirty="0">
                <a:ea typeface="Tahoma" pitchFamily="34" charset="0"/>
                <a:cs typeface="Poppins" pitchFamily="2" charset="0"/>
              </a:rPr>
              <a:t>'type' =&gt; \Elementor\Controls_Manager::SELECT2</a:t>
            </a:r>
          </a:p>
        </p:txBody>
      </p:sp>
      <p:sp>
        <p:nvSpPr>
          <p:cNvPr id="6" name="Rectangle 5"/>
          <p:cNvSpPr/>
          <p:nvPr/>
        </p:nvSpPr>
        <p:spPr>
          <a:xfrm>
            <a:off x="6634956" y="2860592"/>
            <a:ext cx="2273300" cy="2603500"/>
          </a:xfrm>
          <a:prstGeom prst="rect">
            <a:avLst/>
          </a:prstGeom>
          <a:solidFill>
            <a:srgbClr val="1C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BEF74B9-626E-6035-FDA9-4D5C84B96E31}"/>
              </a:ext>
            </a:extLst>
          </p:cNvPr>
          <p:cNvSpPr txBox="1"/>
          <p:nvPr/>
        </p:nvSpPr>
        <p:spPr>
          <a:xfrm>
            <a:off x="800070" y="804674"/>
            <a:ext cx="6971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C9444"/>
                </a:solidFill>
                <a:latin typeface="Arial Black" pitchFamily="34" charset="0"/>
              </a:rPr>
              <a:t>Elementor </a:t>
            </a:r>
          </a:p>
          <a:p>
            <a:r>
              <a:rPr lang="en-US" sz="3200" b="1" dirty="0">
                <a:solidFill>
                  <a:srgbClr val="FF6600"/>
                </a:solidFill>
                <a:latin typeface="Arial Black" pitchFamily="34" charset="0"/>
              </a:rPr>
              <a:t>Input Type</a:t>
            </a:r>
            <a:endParaRPr lang="en-IN" sz="3200" b="1" i="1" dirty="0">
              <a:solidFill>
                <a:srgbClr val="FF6600"/>
              </a:solidFill>
              <a:latin typeface="Arial Blac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526" y="933708"/>
            <a:ext cx="800071" cy="409575"/>
          </a:xfrm>
          <a:prstGeom prst="rect">
            <a:avLst/>
          </a:prstGeom>
          <a:solidFill>
            <a:srgbClr val="1C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050" name="Picture 2" descr="D:\Harshada-k\Harshada_K\INHOUSE\Word press PPT\image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256" y="1676597"/>
            <a:ext cx="3185319" cy="36514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745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9" id="{4DFA5B69-B846-4388-9358-6E23507A8333}" vid="{C3AE018A-CD89-4462-A6AE-C2751312ED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WordCamp Kolhapur 2025 - Speaker template</Template>
  <TotalTime>604</TotalTime>
  <Words>351</Words>
  <Application>Microsoft Office PowerPoint</Application>
  <PresentationFormat>Custom</PresentationFormat>
  <Paragraphs>63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Calibri Light</vt:lpstr>
      <vt:lpstr>Wingdings</vt:lpstr>
      <vt:lpstr>Poppins</vt:lpstr>
      <vt:lpstr>Open Sans ExtraBold</vt:lpstr>
      <vt:lpstr>Arial Black</vt:lpstr>
      <vt:lpstr>Poppins SemiBold</vt:lpstr>
      <vt:lpstr>Calibri</vt:lpstr>
      <vt:lpstr>Poppins Medium</vt:lpstr>
      <vt:lpstr>Gotham Black</vt:lpstr>
      <vt:lpstr>Tahoma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 1</dc:creator>
  <cp:lastModifiedBy>Suraj</cp:lastModifiedBy>
  <cp:revision>94</cp:revision>
  <dcterms:created xsi:type="dcterms:W3CDTF">2024-12-09T11:07:12Z</dcterms:created>
  <dcterms:modified xsi:type="dcterms:W3CDTF">2025-01-01T13:08:54Z</dcterms:modified>
</cp:coreProperties>
</file>